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2"/>
  </p:notesMasterIdLst>
  <p:handoutMasterIdLst>
    <p:handoutMasterId r:id="rId53"/>
  </p:handoutMasterIdLst>
  <p:sldIdLst>
    <p:sldId id="256" r:id="rId2"/>
    <p:sldId id="399" r:id="rId3"/>
    <p:sldId id="348" r:id="rId4"/>
    <p:sldId id="349" r:id="rId5"/>
    <p:sldId id="347" r:id="rId6"/>
    <p:sldId id="313" r:id="rId7"/>
    <p:sldId id="312" r:id="rId8"/>
    <p:sldId id="395" r:id="rId9"/>
    <p:sldId id="389" r:id="rId10"/>
    <p:sldId id="376" r:id="rId11"/>
    <p:sldId id="391" r:id="rId12"/>
    <p:sldId id="392" r:id="rId13"/>
    <p:sldId id="393" r:id="rId14"/>
    <p:sldId id="394" r:id="rId15"/>
    <p:sldId id="381" r:id="rId16"/>
    <p:sldId id="259" r:id="rId17"/>
    <p:sldId id="261" r:id="rId18"/>
    <p:sldId id="310" r:id="rId19"/>
    <p:sldId id="419" r:id="rId20"/>
    <p:sldId id="311" r:id="rId21"/>
    <p:sldId id="388" r:id="rId22"/>
    <p:sldId id="325" r:id="rId23"/>
    <p:sldId id="326" r:id="rId24"/>
    <p:sldId id="331" r:id="rId25"/>
    <p:sldId id="332" r:id="rId26"/>
    <p:sldId id="333" r:id="rId27"/>
    <p:sldId id="334" r:id="rId28"/>
    <p:sldId id="335" r:id="rId29"/>
    <p:sldId id="396" r:id="rId30"/>
    <p:sldId id="397" r:id="rId31"/>
    <p:sldId id="403" r:id="rId32"/>
    <p:sldId id="405" r:id="rId33"/>
    <p:sldId id="400" r:id="rId34"/>
    <p:sldId id="409" r:id="rId35"/>
    <p:sldId id="410" r:id="rId36"/>
    <p:sldId id="411" r:id="rId37"/>
    <p:sldId id="412" r:id="rId38"/>
    <p:sldId id="413" r:id="rId39"/>
    <p:sldId id="414" r:id="rId40"/>
    <p:sldId id="415" r:id="rId41"/>
    <p:sldId id="416" r:id="rId42"/>
    <p:sldId id="417" r:id="rId43"/>
    <p:sldId id="418" r:id="rId44"/>
    <p:sldId id="423" r:id="rId45"/>
    <p:sldId id="426" r:id="rId46"/>
    <p:sldId id="425" r:id="rId47"/>
    <p:sldId id="424" r:id="rId48"/>
    <p:sldId id="420" r:id="rId49"/>
    <p:sldId id="421" r:id="rId50"/>
    <p:sldId id="398" r:id="rId5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Constanti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Constanti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Constanti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Constanti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Constantia" pitchFamily="18" charset="0"/>
        <a:ea typeface="+mn-ea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Constantia" pitchFamily="18" charset="0"/>
        <a:ea typeface="+mn-ea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Constantia" pitchFamily="18" charset="0"/>
        <a:ea typeface="+mn-ea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Constantia" pitchFamily="18" charset="0"/>
        <a:ea typeface="+mn-ea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Constanti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49" autoAdjust="0"/>
    <p:restoredTop sz="91715" autoAdjust="0"/>
  </p:normalViewPr>
  <p:slideViewPr>
    <p:cSldViewPr>
      <p:cViewPr varScale="1">
        <p:scale>
          <a:sx n="107" d="100"/>
          <a:sy n="107" d="100"/>
        </p:scale>
        <p:origin x="135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206E5C-35A3-400D-A630-D58AF3F12489}" type="doc">
      <dgm:prSet loTypeId="urn:microsoft.com/office/officeart/2005/8/layout/vList5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8BD7315-07B9-45BB-9545-73801B9682E2}">
      <dgm:prSet phldrT="[Text]" custT="1"/>
      <dgm:spPr/>
      <dgm:t>
        <a:bodyPr/>
        <a:lstStyle/>
        <a:p>
          <a:r>
            <a:rPr lang="en-US" sz="1600" dirty="0" smtClean="0">
              <a:latin typeface="+mj-lt"/>
            </a:rPr>
            <a:t>2003-Present</a:t>
          </a:r>
          <a:endParaRPr lang="en-US" sz="1600" dirty="0">
            <a:latin typeface="+mj-lt"/>
          </a:endParaRPr>
        </a:p>
      </dgm:t>
    </dgm:pt>
    <dgm:pt modelId="{E77CDF9E-6AEB-4A12-95F0-27DA302E7493}" type="parTrans" cxnId="{45B06F03-3A8D-4524-9CCA-896B0555D576}">
      <dgm:prSet/>
      <dgm:spPr/>
      <dgm:t>
        <a:bodyPr/>
        <a:lstStyle/>
        <a:p>
          <a:endParaRPr lang="en-US"/>
        </a:p>
      </dgm:t>
    </dgm:pt>
    <dgm:pt modelId="{56AF0252-1645-4354-9007-55ECAC97D816}" type="sibTrans" cxnId="{45B06F03-3A8D-4524-9CCA-896B0555D576}">
      <dgm:prSet/>
      <dgm:spPr/>
      <dgm:t>
        <a:bodyPr/>
        <a:lstStyle/>
        <a:p>
          <a:endParaRPr lang="en-US"/>
        </a:p>
      </dgm:t>
    </dgm:pt>
    <dgm:pt modelId="{5F55304C-7ECC-496D-AA3F-0D6B8771698E}">
      <dgm:prSet phldrT="[Text]" custT="1"/>
      <dgm:spPr/>
      <dgm:t>
        <a:bodyPr/>
        <a:lstStyle/>
        <a:p>
          <a:r>
            <a:rPr lang="en-US" sz="1400" dirty="0" smtClean="0"/>
            <a:t>Christ the King Seminary, East Aurora, New York</a:t>
          </a:r>
          <a:endParaRPr lang="en-US" sz="1400" dirty="0"/>
        </a:p>
      </dgm:t>
    </dgm:pt>
    <dgm:pt modelId="{802D9D29-5E6F-416C-825C-7B7CD7803C55}" type="parTrans" cxnId="{03CD6F94-FCBA-4C11-8879-7100CC7CF21D}">
      <dgm:prSet/>
      <dgm:spPr/>
      <dgm:t>
        <a:bodyPr/>
        <a:lstStyle/>
        <a:p>
          <a:endParaRPr lang="en-US"/>
        </a:p>
      </dgm:t>
    </dgm:pt>
    <dgm:pt modelId="{DC0C86E7-29D7-4F2B-9504-71A9B441327C}" type="sibTrans" cxnId="{03CD6F94-FCBA-4C11-8879-7100CC7CF21D}">
      <dgm:prSet/>
      <dgm:spPr/>
      <dgm:t>
        <a:bodyPr/>
        <a:lstStyle/>
        <a:p>
          <a:endParaRPr lang="en-US"/>
        </a:p>
      </dgm:t>
    </dgm:pt>
    <dgm:pt modelId="{43947A4B-7656-43AE-AFB9-2687C8FB9F1F}">
      <dgm:prSet phldrT="[Text]" custT="1"/>
      <dgm:spPr/>
      <dgm:t>
        <a:bodyPr/>
        <a:lstStyle/>
        <a:p>
          <a:r>
            <a:rPr lang="en-US" sz="1400" b="1" dirty="0" smtClean="0"/>
            <a:t>Degree Candidate Masters in Systematic Theology</a:t>
          </a:r>
          <a:endParaRPr lang="en-US" sz="1400" b="1" dirty="0"/>
        </a:p>
      </dgm:t>
    </dgm:pt>
    <dgm:pt modelId="{22274AFB-72ED-43E1-ACF0-1CE845D05255}" type="parTrans" cxnId="{84CF8F42-CEB2-4462-9026-242375A7F3E0}">
      <dgm:prSet/>
      <dgm:spPr/>
      <dgm:t>
        <a:bodyPr/>
        <a:lstStyle/>
        <a:p>
          <a:endParaRPr lang="en-US"/>
        </a:p>
      </dgm:t>
    </dgm:pt>
    <dgm:pt modelId="{4AE7199A-2566-49F5-9D97-B4B3479B5CDE}" type="sibTrans" cxnId="{84CF8F42-CEB2-4462-9026-242375A7F3E0}">
      <dgm:prSet/>
      <dgm:spPr/>
      <dgm:t>
        <a:bodyPr/>
        <a:lstStyle/>
        <a:p>
          <a:endParaRPr lang="en-US"/>
        </a:p>
      </dgm:t>
    </dgm:pt>
    <dgm:pt modelId="{22F60C39-C54E-4597-BF78-F66FB8EA65B3}">
      <dgm:prSet phldrT="[Text]" custT="1"/>
      <dgm:spPr/>
      <dgm:t>
        <a:bodyPr/>
        <a:lstStyle/>
        <a:p>
          <a:r>
            <a:rPr lang="en-US" sz="1600" dirty="0" smtClean="0">
              <a:latin typeface="+mj-lt"/>
            </a:rPr>
            <a:t>1998-2003</a:t>
          </a:r>
          <a:endParaRPr lang="en-US" sz="1600" dirty="0">
            <a:latin typeface="+mj-lt"/>
          </a:endParaRPr>
        </a:p>
      </dgm:t>
    </dgm:pt>
    <dgm:pt modelId="{D1BA82A6-FBBD-416B-B410-2BF1C51D4ED8}" type="parTrans" cxnId="{4A4C1B78-3854-4D38-846A-9A9A46AF07BC}">
      <dgm:prSet/>
      <dgm:spPr/>
      <dgm:t>
        <a:bodyPr/>
        <a:lstStyle/>
        <a:p>
          <a:endParaRPr lang="en-US"/>
        </a:p>
      </dgm:t>
    </dgm:pt>
    <dgm:pt modelId="{76A69B52-61CA-4641-994F-8A2ACA4E25D9}" type="sibTrans" cxnId="{4A4C1B78-3854-4D38-846A-9A9A46AF07BC}">
      <dgm:prSet/>
      <dgm:spPr/>
      <dgm:t>
        <a:bodyPr/>
        <a:lstStyle/>
        <a:p>
          <a:endParaRPr lang="en-US"/>
        </a:p>
      </dgm:t>
    </dgm:pt>
    <dgm:pt modelId="{132CBD39-5550-411B-800E-1EE8C598B596}">
      <dgm:prSet phldrT="[Text]" custT="1"/>
      <dgm:spPr/>
      <dgm:t>
        <a:bodyPr/>
        <a:lstStyle/>
        <a:p>
          <a:r>
            <a:rPr lang="en-US" sz="1400" dirty="0" smtClean="0"/>
            <a:t>Christ the King Seminary, East Aurora, New York</a:t>
          </a:r>
          <a:endParaRPr lang="en-US" sz="1400" dirty="0"/>
        </a:p>
      </dgm:t>
    </dgm:pt>
    <dgm:pt modelId="{AA046FFF-DC7F-46AE-AF60-DC3DAEA1D0D9}" type="parTrans" cxnId="{CA235B48-3400-4CFE-991C-8F787DD1074A}">
      <dgm:prSet/>
      <dgm:spPr/>
      <dgm:t>
        <a:bodyPr/>
        <a:lstStyle/>
        <a:p>
          <a:endParaRPr lang="en-US"/>
        </a:p>
      </dgm:t>
    </dgm:pt>
    <dgm:pt modelId="{ADA6E6E1-A40F-4B56-8524-AA5C58861142}" type="sibTrans" cxnId="{CA235B48-3400-4CFE-991C-8F787DD1074A}">
      <dgm:prSet/>
      <dgm:spPr/>
      <dgm:t>
        <a:bodyPr/>
        <a:lstStyle/>
        <a:p>
          <a:endParaRPr lang="en-US"/>
        </a:p>
      </dgm:t>
    </dgm:pt>
    <dgm:pt modelId="{B2F94ADE-28F6-4BF5-977A-05B9AEF82251}">
      <dgm:prSet phldrT="[Text]" custT="1"/>
      <dgm:spPr/>
      <dgm:t>
        <a:bodyPr/>
        <a:lstStyle/>
        <a:p>
          <a:r>
            <a:rPr lang="en-US" sz="1400" b="1" dirty="0" smtClean="0"/>
            <a:t>Master of Divinity</a:t>
          </a:r>
          <a:endParaRPr lang="en-US" sz="1400" b="1" dirty="0"/>
        </a:p>
      </dgm:t>
    </dgm:pt>
    <dgm:pt modelId="{6FCDC4B4-A706-43CB-B425-604A82192E09}" type="parTrans" cxnId="{EB72D49A-57AD-4480-8A2D-CC650E62EE9C}">
      <dgm:prSet/>
      <dgm:spPr/>
      <dgm:t>
        <a:bodyPr/>
        <a:lstStyle/>
        <a:p>
          <a:endParaRPr lang="en-US"/>
        </a:p>
      </dgm:t>
    </dgm:pt>
    <dgm:pt modelId="{E4BB2FFC-02E0-4DA0-8C4A-D547290F7577}" type="sibTrans" cxnId="{EB72D49A-57AD-4480-8A2D-CC650E62EE9C}">
      <dgm:prSet/>
      <dgm:spPr/>
      <dgm:t>
        <a:bodyPr/>
        <a:lstStyle/>
        <a:p>
          <a:endParaRPr lang="en-US"/>
        </a:p>
      </dgm:t>
    </dgm:pt>
    <dgm:pt modelId="{89D5FD8E-A55D-4407-8F6F-8CE4AF5FCA3E}">
      <dgm:prSet phldrT="[Text]" custT="1"/>
      <dgm:spPr/>
      <dgm:t>
        <a:bodyPr/>
        <a:lstStyle/>
        <a:p>
          <a:r>
            <a:rPr lang="en-US" sz="1600" b="0" dirty="0" smtClean="0">
              <a:latin typeface="+mj-lt"/>
            </a:rPr>
            <a:t>2001-2007</a:t>
          </a:r>
          <a:endParaRPr lang="en-US" sz="1600" b="0" dirty="0"/>
        </a:p>
      </dgm:t>
    </dgm:pt>
    <dgm:pt modelId="{8F8060E8-2A12-4007-8562-5E34969083AA}" type="parTrans" cxnId="{5F1D3A84-17D0-427F-A16A-463665512349}">
      <dgm:prSet/>
      <dgm:spPr/>
      <dgm:t>
        <a:bodyPr/>
        <a:lstStyle/>
        <a:p>
          <a:endParaRPr lang="en-US"/>
        </a:p>
      </dgm:t>
    </dgm:pt>
    <dgm:pt modelId="{9B6FCF9D-67F3-4E11-8375-D0A69149E024}" type="sibTrans" cxnId="{5F1D3A84-17D0-427F-A16A-463665512349}">
      <dgm:prSet/>
      <dgm:spPr/>
      <dgm:t>
        <a:bodyPr/>
        <a:lstStyle/>
        <a:p>
          <a:endParaRPr lang="en-US"/>
        </a:p>
      </dgm:t>
    </dgm:pt>
    <dgm:pt modelId="{610DE411-3867-4B90-9BFC-F204C99D167F}">
      <dgm:prSet phldrT="[Text]" custT="1"/>
      <dgm:spPr/>
      <dgm:t>
        <a:bodyPr/>
        <a:lstStyle/>
        <a:p>
          <a:r>
            <a:rPr lang="en-US" sz="1400" dirty="0" smtClean="0"/>
            <a:t>Christ the King Seminary, East Aurora, New York</a:t>
          </a:r>
          <a:endParaRPr lang="en-US" sz="1400" b="1" dirty="0"/>
        </a:p>
      </dgm:t>
    </dgm:pt>
    <dgm:pt modelId="{9A0EE8DF-7909-49B5-AC20-4CED121AF020}" type="parTrans" cxnId="{DB16EB34-8348-45E7-99B7-42EDDE305356}">
      <dgm:prSet/>
      <dgm:spPr/>
      <dgm:t>
        <a:bodyPr/>
        <a:lstStyle/>
        <a:p>
          <a:endParaRPr lang="en-US"/>
        </a:p>
      </dgm:t>
    </dgm:pt>
    <dgm:pt modelId="{757F529A-F1FD-48CC-B0A3-420431BC8B02}" type="sibTrans" cxnId="{DB16EB34-8348-45E7-99B7-42EDDE305356}">
      <dgm:prSet/>
      <dgm:spPr/>
      <dgm:t>
        <a:bodyPr/>
        <a:lstStyle/>
        <a:p>
          <a:endParaRPr lang="en-US"/>
        </a:p>
      </dgm:t>
    </dgm:pt>
    <dgm:pt modelId="{3101ACF4-706E-4DD6-B49C-DBA2E34B8DB3}">
      <dgm:prSet phldrT="[Text]" custT="1"/>
      <dgm:spPr/>
      <dgm:t>
        <a:bodyPr/>
        <a:lstStyle/>
        <a:p>
          <a:r>
            <a:rPr lang="en-US" sz="1400" b="1" dirty="0" smtClean="0">
              <a:latin typeface="+mn-lt"/>
            </a:rPr>
            <a:t>Master of Arts Pastoral Ministry</a:t>
          </a:r>
          <a:endParaRPr lang="en-US" sz="1400" b="1" dirty="0">
            <a:latin typeface="+mn-lt"/>
          </a:endParaRPr>
        </a:p>
      </dgm:t>
    </dgm:pt>
    <dgm:pt modelId="{BA4C6999-34C4-45A5-92B8-E627B0692B94}" type="parTrans" cxnId="{A9149BC0-4ACE-4E47-85B7-7024101204B0}">
      <dgm:prSet/>
      <dgm:spPr/>
      <dgm:t>
        <a:bodyPr/>
        <a:lstStyle/>
        <a:p>
          <a:endParaRPr lang="en-US"/>
        </a:p>
      </dgm:t>
    </dgm:pt>
    <dgm:pt modelId="{F7C503A0-547C-4B54-B09D-B3702B257BC5}" type="sibTrans" cxnId="{A9149BC0-4ACE-4E47-85B7-7024101204B0}">
      <dgm:prSet/>
      <dgm:spPr/>
      <dgm:t>
        <a:bodyPr/>
        <a:lstStyle/>
        <a:p>
          <a:endParaRPr lang="en-US"/>
        </a:p>
      </dgm:t>
    </dgm:pt>
    <dgm:pt modelId="{081BE894-2A7A-46AF-AAFF-883437743EF9}" type="pres">
      <dgm:prSet presAssocID="{50206E5C-35A3-400D-A630-D58AF3F1248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344D3E-4720-4ADD-A506-620819E3E6BA}" type="pres">
      <dgm:prSet presAssocID="{28BD7315-07B9-45BB-9545-73801B9682E2}" presName="linNode" presStyleCnt="0"/>
      <dgm:spPr/>
    </dgm:pt>
    <dgm:pt modelId="{1AEA1C68-C816-4A25-82D6-051FFDC7E656}" type="pres">
      <dgm:prSet presAssocID="{28BD7315-07B9-45BB-9545-73801B9682E2}" presName="parentText" presStyleLbl="node1" presStyleIdx="0" presStyleCnt="3" custScaleY="2880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4F29BD-0115-48B6-804A-EB9CDCD8F67B}" type="pres">
      <dgm:prSet presAssocID="{28BD7315-07B9-45BB-9545-73801B9682E2}" presName="descendantText" presStyleLbl="alignAccFollowNode1" presStyleIdx="0" presStyleCnt="3" custScaleX="119161" custScaleY="47069" custLinFactNeighborX="-2153" custLinFactNeighborY="-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641219-B024-4E84-B640-BC8B89236628}" type="pres">
      <dgm:prSet presAssocID="{56AF0252-1645-4354-9007-55ECAC97D816}" presName="sp" presStyleCnt="0"/>
      <dgm:spPr/>
    </dgm:pt>
    <dgm:pt modelId="{85927804-AF70-42B0-B39F-E0AA947D47F7}" type="pres">
      <dgm:prSet presAssocID="{89D5FD8E-A55D-4407-8F6F-8CE4AF5FCA3E}" presName="linNode" presStyleCnt="0"/>
      <dgm:spPr/>
    </dgm:pt>
    <dgm:pt modelId="{FBCB0630-298A-4A0F-A9C1-3DD0B2EB2733}" type="pres">
      <dgm:prSet presAssocID="{89D5FD8E-A55D-4407-8F6F-8CE4AF5FCA3E}" presName="parentText" presStyleLbl="node1" presStyleIdx="1" presStyleCnt="3" custScaleY="27051" custLinFactNeighborY="-68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19B25A-8D3E-4F79-AE46-76D701F6924A}" type="pres">
      <dgm:prSet presAssocID="{89D5FD8E-A55D-4407-8F6F-8CE4AF5FCA3E}" presName="descendantText" presStyleLbl="alignAccFollowNode1" presStyleIdx="1" presStyleCnt="3" custScaleY="43223" custLinFactNeighborX="-1961" custLinFactNeighborY="-9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A8482A-B9E3-4334-8F14-D90696E3651C}" type="pres">
      <dgm:prSet presAssocID="{9B6FCF9D-67F3-4E11-8375-D0A69149E024}" presName="sp" presStyleCnt="0"/>
      <dgm:spPr/>
    </dgm:pt>
    <dgm:pt modelId="{51FB58B9-299A-4EAA-BE01-DA49DB377335}" type="pres">
      <dgm:prSet presAssocID="{22F60C39-C54E-4597-BF78-F66FB8EA65B3}" presName="linNode" presStyleCnt="0"/>
      <dgm:spPr/>
    </dgm:pt>
    <dgm:pt modelId="{97D32469-9C82-4067-8A4E-678559B2ABE3}" type="pres">
      <dgm:prSet presAssocID="{22F60C39-C54E-4597-BF78-F66FB8EA65B3}" presName="parentText" presStyleLbl="node1" presStyleIdx="2" presStyleCnt="3" custScaleX="108526" custScaleY="26457" custLinFactNeighborX="1474" custLinFactNeighborY="-165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3D3350-9C35-4F1A-9F83-1DBB48320159}" type="pres">
      <dgm:prSet presAssocID="{22F60C39-C54E-4597-BF78-F66FB8EA65B3}" presName="descendantText" presStyleLbl="alignAccFollowNode1" presStyleIdx="2" presStyleCnt="3" custScaleY="40146" custLinFactNeighborX="-1961" custLinFactNeighborY="-9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1B309F-1691-427F-87B1-3D17232917D6}" type="presOf" srcId="{43947A4B-7656-43AE-AFB9-2687C8FB9F1F}" destId="{D04F29BD-0115-48B6-804A-EB9CDCD8F67B}" srcOrd="0" destOrd="1" presId="urn:microsoft.com/office/officeart/2005/8/layout/vList5"/>
    <dgm:cxn modelId="{45B06F03-3A8D-4524-9CCA-896B0555D576}" srcId="{50206E5C-35A3-400D-A630-D58AF3F12489}" destId="{28BD7315-07B9-45BB-9545-73801B9682E2}" srcOrd="0" destOrd="0" parTransId="{E77CDF9E-6AEB-4A12-95F0-27DA302E7493}" sibTransId="{56AF0252-1645-4354-9007-55ECAC97D816}"/>
    <dgm:cxn modelId="{5F1D3A84-17D0-427F-A16A-463665512349}" srcId="{50206E5C-35A3-400D-A630-D58AF3F12489}" destId="{89D5FD8E-A55D-4407-8F6F-8CE4AF5FCA3E}" srcOrd="1" destOrd="0" parTransId="{8F8060E8-2A12-4007-8562-5E34969083AA}" sibTransId="{9B6FCF9D-67F3-4E11-8375-D0A69149E024}"/>
    <dgm:cxn modelId="{A9149BC0-4ACE-4E47-85B7-7024101204B0}" srcId="{89D5FD8E-A55D-4407-8F6F-8CE4AF5FCA3E}" destId="{3101ACF4-706E-4DD6-B49C-DBA2E34B8DB3}" srcOrd="1" destOrd="0" parTransId="{BA4C6999-34C4-45A5-92B8-E627B0692B94}" sibTransId="{F7C503A0-547C-4B54-B09D-B3702B257BC5}"/>
    <dgm:cxn modelId="{9C73AC1E-78D3-4381-83A5-504DBAEEA54B}" type="presOf" srcId="{89D5FD8E-A55D-4407-8F6F-8CE4AF5FCA3E}" destId="{FBCB0630-298A-4A0F-A9C1-3DD0B2EB2733}" srcOrd="0" destOrd="0" presId="urn:microsoft.com/office/officeart/2005/8/layout/vList5"/>
    <dgm:cxn modelId="{DB16EB34-8348-45E7-99B7-42EDDE305356}" srcId="{89D5FD8E-A55D-4407-8F6F-8CE4AF5FCA3E}" destId="{610DE411-3867-4B90-9BFC-F204C99D167F}" srcOrd="0" destOrd="0" parTransId="{9A0EE8DF-7909-49B5-AC20-4CED121AF020}" sibTransId="{757F529A-F1FD-48CC-B0A3-420431BC8B02}"/>
    <dgm:cxn modelId="{4235D6F3-79D1-43E0-92D3-140170C683B5}" type="presOf" srcId="{5F55304C-7ECC-496D-AA3F-0D6B8771698E}" destId="{D04F29BD-0115-48B6-804A-EB9CDCD8F67B}" srcOrd="0" destOrd="0" presId="urn:microsoft.com/office/officeart/2005/8/layout/vList5"/>
    <dgm:cxn modelId="{91A65094-4541-4106-BFDB-75B42A22E485}" type="presOf" srcId="{B2F94ADE-28F6-4BF5-977A-05B9AEF82251}" destId="{C83D3350-9C35-4F1A-9F83-1DBB48320159}" srcOrd="0" destOrd="1" presId="urn:microsoft.com/office/officeart/2005/8/layout/vList5"/>
    <dgm:cxn modelId="{D18C39D5-C165-4603-BE1C-E37998676367}" type="presOf" srcId="{3101ACF4-706E-4DD6-B49C-DBA2E34B8DB3}" destId="{AF19B25A-8D3E-4F79-AE46-76D701F6924A}" srcOrd="0" destOrd="1" presId="urn:microsoft.com/office/officeart/2005/8/layout/vList5"/>
    <dgm:cxn modelId="{532B06F3-6A6D-48E5-BF7A-E1F39F901C76}" type="presOf" srcId="{50206E5C-35A3-400D-A630-D58AF3F12489}" destId="{081BE894-2A7A-46AF-AAFF-883437743EF9}" srcOrd="0" destOrd="0" presId="urn:microsoft.com/office/officeart/2005/8/layout/vList5"/>
    <dgm:cxn modelId="{84CF8F42-CEB2-4462-9026-242375A7F3E0}" srcId="{28BD7315-07B9-45BB-9545-73801B9682E2}" destId="{43947A4B-7656-43AE-AFB9-2687C8FB9F1F}" srcOrd="1" destOrd="0" parTransId="{22274AFB-72ED-43E1-ACF0-1CE845D05255}" sibTransId="{4AE7199A-2566-49F5-9D97-B4B3479B5CDE}"/>
    <dgm:cxn modelId="{EB72D49A-57AD-4480-8A2D-CC650E62EE9C}" srcId="{22F60C39-C54E-4597-BF78-F66FB8EA65B3}" destId="{B2F94ADE-28F6-4BF5-977A-05B9AEF82251}" srcOrd="1" destOrd="0" parTransId="{6FCDC4B4-A706-43CB-B425-604A82192E09}" sibTransId="{E4BB2FFC-02E0-4DA0-8C4A-D547290F7577}"/>
    <dgm:cxn modelId="{3C9FC9DE-E2B8-4E51-8752-DC86F0ED5A00}" type="presOf" srcId="{610DE411-3867-4B90-9BFC-F204C99D167F}" destId="{AF19B25A-8D3E-4F79-AE46-76D701F6924A}" srcOrd="0" destOrd="0" presId="urn:microsoft.com/office/officeart/2005/8/layout/vList5"/>
    <dgm:cxn modelId="{33085EA1-1C16-46C1-B6DC-0D96C28D474C}" type="presOf" srcId="{28BD7315-07B9-45BB-9545-73801B9682E2}" destId="{1AEA1C68-C816-4A25-82D6-051FFDC7E656}" srcOrd="0" destOrd="0" presId="urn:microsoft.com/office/officeart/2005/8/layout/vList5"/>
    <dgm:cxn modelId="{DD8F254C-0398-4FC2-8E28-3D85E94A632C}" type="presOf" srcId="{22F60C39-C54E-4597-BF78-F66FB8EA65B3}" destId="{97D32469-9C82-4067-8A4E-678559B2ABE3}" srcOrd="0" destOrd="0" presId="urn:microsoft.com/office/officeart/2005/8/layout/vList5"/>
    <dgm:cxn modelId="{CA235B48-3400-4CFE-991C-8F787DD1074A}" srcId="{22F60C39-C54E-4597-BF78-F66FB8EA65B3}" destId="{132CBD39-5550-411B-800E-1EE8C598B596}" srcOrd="0" destOrd="0" parTransId="{AA046FFF-DC7F-46AE-AF60-DC3DAEA1D0D9}" sibTransId="{ADA6E6E1-A40F-4B56-8524-AA5C58861142}"/>
    <dgm:cxn modelId="{3EC721AB-CA74-435A-9C83-34A7155D00A7}" type="presOf" srcId="{132CBD39-5550-411B-800E-1EE8C598B596}" destId="{C83D3350-9C35-4F1A-9F83-1DBB48320159}" srcOrd="0" destOrd="0" presId="urn:microsoft.com/office/officeart/2005/8/layout/vList5"/>
    <dgm:cxn modelId="{4A4C1B78-3854-4D38-846A-9A9A46AF07BC}" srcId="{50206E5C-35A3-400D-A630-D58AF3F12489}" destId="{22F60C39-C54E-4597-BF78-F66FB8EA65B3}" srcOrd="2" destOrd="0" parTransId="{D1BA82A6-FBBD-416B-B410-2BF1C51D4ED8}" sibTransId="{76A69B52-61CA-4641-994F-8A2ACA4E25D9}"/>
    <dgm:cxn modelId="{03CD6F94-FCBA-4C11-8879-7100CC7CF21D}" srcId="{28BD7315-07B9-45BB-9545-73801B9682E2}" destId="{5F55304C-7ECC-496D-AA3F-0D6B8771698E}" srcOrd="0" destOrd="0" parTransId="{802D9D29-5E6F-416C-825C-7B7CD7803C55}" sibTransId="{DC0C86E7-29D7-4F2B-9504-71A9B441327C}"/>
    <dgm:cxn modelId="{DB7CC7A7-BCBB-4AEF-8DB3-1030AD02FD89}" type="presParOf" srcId="{081BE894-2A7A-46AF-AAFF-883437743EF9}" destId="{D1344D3E-4720-4ADD-A506-620819E3E6BA}" srcOrd="0" destOrd="0" presId="urn:microsoft.com/office/officeart/2005/8/layout/vList5"/>
    <dgm:cxn modelId="{FA91CD33-F57B-4A1B-B3F0-B69BFD6BF75B}" type="presParOf" srcId="{D1344D3E-4720-4ADD-A506-620819E3E6BA}" destId="{1AEA1C68-C816-4A25-82D6-051FFDC7E656}" srcOrd="0" destOrd="0" presId="urn:microsoft.com/office/officeart/2005/8/layout/vList5"/>
    <dgm:cxn modelId="{D03C4422-F8AC-4B59-9522-5C03C110C34A}" type="presParOf" srcId="{D1344D3E-4720-4ADD-A506-620819E3E6BA}" destId="{D04F29BD-0115-48B6-804A-EB9CDCD8F67B}" srcOrd="1" destOrd="0" presId="urn:microsoft.com/office/officeart/2005/8/layout/vList5"/>
    <dgm:cxn modelId="{CFDDAA40-4E4B-4DE2-84B1-05E2B72FC42A}" type="presParOf" srcId="{081BE894-2A7A-46AF-AAFF-883437743EF9}" destId="{CA641219-B024-4E84-B640-BC8B89236628}" srcOrd="1" destOrd="0" presId="urn:microsoft.com/office/officeart/2005/8/layout/vList5"/>
    <dgm:cxn modelId="{40BA4983-361E-4452-B991-F8294508C74C}" type="presParOf" srcId="{081BE894-2A7A-46AF-AAFF-883437743EF9}" destId="{85927804-AF70-42B0-B39F-E0AA947D47F7}" srcOrd="2" destOrd="0" presId="urn:microsoft.com/office/officeart/2005/8/layout/vList5"/>
    <dgm:cxn modelId="{E122B645-C672-42B5-8F2A-268E9009980E}" type="presParOf" srcId="{85927804-AF70-42B0-B39F-E0AA947D47F7}" destId="{FBCB0630-298A-4A0F-A9C1-3DD0B2EB2733}" srcOrd="0" destOrd="0" presId="urn:microsoft.com/office/officeart/2005/8/layout/vList5"/>
    <dgm:cxn modelId="{81044438-B5A9-459D-9B0D-F50475AF7818}" type="presParOf" srcId="{85927804-AF70-42B0-B39F-E0AA947D47F7}" destId="{AF19B25A-8D3E-4F79-AE46-76D701F6924A}" srcOrd="1" destOrd="0" presId="urn:microsoft.com/office/officeart/2005/8/layout/vList5"/>
    <dgm:cxn modelId="{C5CCFC24-6744-4488-8EC8-A584B992EA58}" type="presParOf" srcId="{081BE894-2A7A-46AF-AAFF-883437743EF9}" destId="{82A8482A-B9E3-4334-8F14-D90696E3651C}" srcOrd="3" destOrd="0" presId="urn:microsoft.com/office/officeart/2005/8/layout/vList5"/>
    <dgm:cxn modelId="{EBF1E511-EBC4-41FD-A81F-6C9540945517}" type="presParOf" srcId="{081BE894-2A7A-46AF-AAFF-883437743EF9}" destId="{51FB58B9-299A-4EAA-BE01-DA49DB377335}" srcOrd="4" destOrd="0" presId="urn:microsoft.com/office/officeart/2005/8/layout/vList5"/>
    <dgm:cxn modelId="{A49C8E32-7D34-4D6D-A7A6-B93F24D8BD3B}" type="presParOf" srcId="{51FB58B9-299A-4EAA-BE01-DA49DB377335}" destId="{97D32469-9C82-4067-8A4E-678559B2ABE3}" srcOrd="0" destOrd="0" presId="urn:microsoft.com/office/officeart/2005/8/layout/vList5"/>
    <dgm:cxn modelId="{07D71C3E-2FE9-4BEB-82F4-9A5AFD6A0E80}" type="presParOf" srcId="{51FB58B9-299A-4EAA-BE01-DA49DB377335}" destId="{C83D3350-9C35-4F1A-9F83-1DBB4832015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BF7186-BAAE-43A2-8D6D-886FC74A405D}" type="doc">
      <dgm:prSet loTypeId="urn:microsoft.com/office/officeart/2005/8/layout/vList2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4784A6A-FDEB-4707-B27F-1453AFC35535}">
      <dgm:prSet custT="1"/>
      <dgm:spPr/>
      <dgm:t>
        <a:bodyPr/>
        <a:lstStyle/>
        <a:p>
          <a:pPr rtl="0"/>
          <a:r>
            <a:rPr lang="en-US" sz="1200" b="0" i="0" baseline="0" dirty="0" smtClean="0">
              <a:latin typeface="+mj-lt"/>
            </a:rPr>
            <a:t>Rev. Dr. Bennett W. Smith, Sr., Family Life Center:</a:t>
          </a:r>
          <a:endParaRPr lang="en-US" sz="1200" b="0" i="0" baseline="0" dirty="0">
            <a:latin typeface="+mj-lt"/>
          </a:endParaRPr>
        </a:p>
      </dgm:t>
    </dgm:pt>
    <dgm:pt modelId="{1C56AF1E-B24C-4782-950A-724590D46FEC}" type="parTrans" cxnId="{D845F625-2965-4AED-A9C5-82052499D379}">
      <dgm:prSet/>
      <dgm:spPr/>
      <dgm:t>
        <a:bodyPr/>
        <a:lstStyle/>
        <a:p>
          <a:endParaRPr lang="en-US"/>
        </a:p>
      </dgm:t>
    </dgm:pt>
    <dgm:pt modelId="{C1376104-BD5C-4FD8-B71B-75B5B569CD82}" type="sibTrans" cxnId="{D845F625-2965-4AED-A9C5-82052499D379}">
      <dgm:prSet/>
      <dgm:spPr/>
      <dgm:t>
        <a:bodyPr/>
        <a:lstStyle/>
        <a:p>
          <a:endParaRPr lang="en-US"/>
        </a:p>
      </dgm:t>
    </dgm:pt>
    <dgm:pt modelId="{7C411D55-C75A-4F08-9B7B-77186843C8BA}">
      <dgm:prSet custT="1"/>
      <dgm:spPr/>
      <dgm:t>
        <a:bodyPr/>
        <a:lstStyle/>
        <a:p>
          <a:pPr rtl="0"/>
          <a:r>
            <a:rPr lang="en-US" sz="1200" b="0" i="0" baseline="0" dirty="0" smtClean="0">
              <a:latin typeface="+mj-lt"/>
            </a:rPr>
            <a:t>Dormitory Authority of the State of New York and the New York State office of Child and Family Services. Capital Grant for $1,000,000.</a:t>
          </a:r>
          <a:endParaRPr lang="en-US" sz="1200" b="0" i="0" baseline="0" dirty="0">
            <a:latin typeface="+mj-lt"/>
          </a:endParaRPr>
        </a:p>
      </dgm:t>
    </dgm:pt>
    <dgm:pt modelId="{747F931F-D41B-456A-B3C8-6126AF44AFBF}" type="parTrans" cxnId="{A4E18AD0-EF7E-4CCC-8222-5CB34B47ED88}">
      <dgm:prSet/>
      <dgm:spPr/>
      <dgm:t>
        <a:bodyPr/>
        <a:lstStyle/>
        <a:p>
          <a:endParaRPr lang="en-US"/>
        </a:p>
      </dgm:t>
    </dgm:pt>
    <dgm:pt modelId="{A42626DE-1A05-4C97-9DDF-60331DEF35BA}" type="sibTrans" cxnId="{A4E18AD0-EF7E-4CCC-8222-5CB34B47ED88}">
      <dgm:prSet/>
      <dgm:spPr/>
      <dgm:t>
        <a:bodyPr/>
        <a:lstStyle/>
        <a:p>
          <a:endParaRPr lang="en-US"/>
        </a:p>
      </dgm:t>
    </dgm:pt>
    <dgm:pt modelId="{A50E4045-3CE3-41DF-8ED5-41BED3C094AC}">
      <dgm:prSet custT="1"/>
      <dgm:spPr/>
      <dgm:t>
        <a:bodyPr/>
        <a:lstStyle/>
        <a:p>
          <a:pPr rtl="0"/>
          <a:r>
            <a:rPr lang="en-US" sz="1200" b="0" i="0" baseline="0" dirty="0" smtClean="0">
              <a:latin typeface="+mj-lt"/>
            </a:rPr>
            <a:t>U.S. Department of Health and Human Services, Health Initiative for $906,000.</a:t>
          </a:r>
          <a:endParaRPr lang="en-US" sz="1200" b="0" i="0" baseline="0" dirty="0">
            <a:latin typeface="+mj-lt"/>
          </a:endParaRPr>
        </a:p>
      </dgm:t>
    </dgm:pt>
    <dgm:pt modelId="{4908FA7D-D030-4FC9-92C2-0920002410FA}" type="parTrans" cxnId="{D2182E83-5EED-4476-A0AD-3A1D4B714CD9}">
      <dgm:prSet/>
      <dgm:spPr/>
      <dgm:t>
        <a:bodyPr/>
        <a:lstStyle/>
        <a:p>
          <a:endParaRPr lang="en-US"/>
        </a:p>
      </dgm:t>
    </dgm:pt>
    <dgm:pt modelId="{61148437-6E68-4927-B623-70BFA8C9A1AB}" type="sibTrans" cxnId="{D2182E83-5EED-4476-A0AD-3A1D4B714CD9}">
      <dgm:prSet/>
      <dgm:spPr/>
      <dgm:t>
        <a:bodyPr/>
        <a:lstStyle/>
        <a:p>
          <a:endParaRPr lang="en-US"/>
        </a:p>
      </dgm:t>
    </dgm:pt>
    <dgm:pt modelId="{23CAB736-DD0C-4B5F-AB8B-4CFBFBEBE8E1}">
      <dgm:prSet custT="1"/>
      <dgm:spPr/>
      <dgm:t>
        <a:bodyPr/>
        <a:lstStyle/>
        <a:p>
          <a:pPr rtl="0"/>
          <a:r>
            <a:rPr lang="en-US" sz="1200" b="0" i="0" baseline="0" dirty="0" smtClean="0">
              <a:latin typeface="+mj-lt"/>
            </a:rPr>
            <a:t>City of Buffalo Community Development Block Grant for $300,000.</a:t>
          </a:r>
          <a:endParaRPr lang="en-US" sz="1200" b="0" i="0" baseline="0" dirty="0">
            <a:latin typeface="+mj-lt"/>
          </a:endParaRPr>
        </a:p>
      </dgm:t>
    </dgm:pt>
    <dgm:pt modelId="{512609D1-65D9-4A4D-A2E8-79E6AC1A83D3}" type="parTrans" cxnId="{08C84611-DA50-464B-A1CF-F263059C8F58}">
      <dgm:prSet/>
      <dgm:spPr/>
      <dgm:t>
        <a:bodyPr/>
        <a:lstStyle/>
        <a:p>
          <a:endParaRPr lang="en-US"/>
        </a:p>
      </dgm:t>
    </dgm:pt>
    <dgm:pt modelId="{1F946AD5-AAE3-473F-B2B0-D11C7F5A8479}" type="sibTrans" cxnId="{08C84611-DA50-464B-A1CF-F263059C8F58}">
      <dgm:prSet/>
      <dgm:spPr/>
      <dgm:t>
        <a:bodyPr/>
        <a:lstStyle/>
        <a:p>
          <a:endParaRPr lang="en-US"/>
        </a:p>
      </dgm:t>
    </dgm:pt>
    <dgm:pt modelId="{503695F2-99C5-43AF-BDC5-4C50E45807E4}">
      <dgm:prSet custT="1"/>
      <dgm:spPr/>
      <dgm:t>
        <a:bodyPr/>
        <a:lstStyle/>
        <a:p>
          <a:pPr rtl="0"/>
          <a:r>
            <a:rPr lang="en-US" sz="1200" b="0" i="0" baseline="0" dirty="0" smtClean="0">
              <a:latin typeface="+mj-lt"/>
            </a:rPr>
            <a:t>Erie County Neighbor Helping Neighbor Grant for $150.000-200.000 </a:t>
          </a:r>
          <a:endParaRPr lang="en-US" sz="1200" b="0" i="0" baseline="0" dirty="0">
            <a:latin typeface="+mj-lt"/>
          </a:endParaRPr>
        </a:p>
      </dgm:t>
    </dgm:pt>
    <dgm:pt modelId="{02309CA9-650D-48ED-ABA4-B18B888E2BD0}" type="parTrans" cxnId="{16BD5688-D79D-45F6-B434-646FAA8B5059}">
      <dgm:prSet/>
      <dgm:spPr/>
      <dgm:t>
        <a:bodyPr/>
        <a:lstStyle/>
        <a:p>
          <a:endParaRPr lang="en-US"/>
        </a:p>
      </dgm:t>
    </dgm:pt>
    <dgm:pt modelId="{E58D0428-4997-4537-8237-9622EAF6EDFC}" type="sibTrans" cxnId="{16BD5688-D79D-45F6-B434-646FAA8B5059}">
      <dgm:prSet/>
      <dgm:spPr/>
      <dgm:t>
        <a:bodyPr/>
        <a:lstStyle/>
        <a:p>
          <a:endParaRPr lang="en-US"/>
        </a:p>
      </dgm:t>
    </dgm:pt>
    <dgm:pt modelId="{1B1E7A80-65AB-46C6-AD4B-0A0C74F8246F}">
      <dgm:prSet custT="1"/>
      <dgm:spPr/>
      <dgm:t>
        <a:bodyPr/>
        <a:lstStyle/>
        <a:p>
          <a:pPr rtl="0"/>
          <a:r>
            <a:rPr lang="en-US" sz="1200" b="0" i="0" baseline="0" dirty="0" smtClean="0">
              <a:latin typeface="+mj-lt"/>
            </a:rPr>
            <a:t>Erie County Department of Youth Services, Programmatic Grant for $50,000.</a:t>
          </a:r>
          <a:endParaRPr lang="en-US" sz="1200" b="0" i="0" baseline="0" dirty="0">
            <a:latin typeface="+mj-lt"/>
          </a:endParaRPr>
        </a:p>
      </dgm:t>
    </dgm:pt>
    <dgm:pt modelId="{DF7D0AA1-7B52-4DDB-9A91-E891D1A492AF}" type="parTrans" cxnId="{77F08E80-BFE9-4A55-94C2-6FBCAC4B621F}">
      <dgm:prSet/>
      <dgm:spPr/>
      <dgm:t>
        <a:bodyPr/>
        <a:lstStyle/>
        <a:p>
          <a:endParaRPr lang="en-US"/>
        </a:p>
      </dgm:t>
    </dgm:pt>
    <dgm:pt modelId="{CD865609-6448-4E31-98C0-798549DFDA79}" type="sibTrans" cxnId="{77F08E80-BFE9-4A55-94C2-6FBCAC4B621F}">
      <dgm:prSet/>
      <dgm:spPr/>
      <dgm:t>
        <a:bodyPr/>
        <a:lstStyle/>
        <a:p>
          <a:endParaRPr lang="en-US"/>
        </a:p>
      </dgm:t>
    </dgm:pt>
    <dgm:pt modelId="{B8029265-868D-48F5-BD46-6CBC2C191376}">
      <dgm:prSet custT="1"/>
      <dgm:spPr/>
      <dgm:t>
        <a:bodyPr/>
        <a:lstStyle/>
        <a:p>
          <a:pPr rtl="0"/>
          <a:r>
            <a:rPr lang="en-US" sz="1200" b="0" i="0" baseline="0" dirty="0" smtClean="0">
              <a:latin typeface="+mj-lt"/>
            </a:rPr>
            <a:t>Health Initiative:  New York State Department of Health for $75,000. Breast and Cervical Cancer Grant</a:t>
          </a:r>
          <a:endParaRPr lang="en-US" sz="1200" b="0" i="0" baseline="0" dirty="0">
            <a:latin typeface="+mj-lt"/>
          </a:endParaRPr>
        </a:p>
      </dgm:t>
    </dgm:pt>
    <dgm:pt modelId="{7ECC4092-A944-4287-958B-D8EF4E774F66}" type="parTrans" cxnId="{037F1124-F395-4345-8B48-0184448E2F01}">
      <dgm:prSet/>
      <dgm:spPr/>
      <dgm:t>
        <a:bodyPr/>
        <a:lstStyle/>
        <a:p>
          <a:endParaRPr lang="en-US"/>
        </a:p>
      </dgm:t>
    </dgm:pt>
    <dgm:pt modelId="{C9A4BE9A-5DCD-449E-8BFC-7A262A427B45}" type="sibTrans" cxnId="{037F1124-F395-4345-8B48-0184448E2F01}">
      <dgm:prSet/>
      <dgm:spPr/>
      <dgm:t>
        <a:bodyPr/>
        <a:lstStyle/>
        <a:p>
          <a:endParaRPr lang="en-US"/>
        </a:p>
      </dgm:t>
    </dgm:pt>
    <dgm:pt modelId="{C8A7E995-B672-4EAF-91D0-F8ADBD76C70C}">
      <dgm:prSet custT="1"/>
      <dgm:spPr/>
      <dgm:t>
        <a:bodyPr/>
        <a:lstStyle/>
        <a:p>
          <a:pPr rtl="0"/>
          <a:r>
            <a:rPr lang="en-US" sz="1200" b="0" i="0" baseline="0" dirty="0" smtClean="0">
              <a:latin typeface="+mj-lt"/>
            </a:rPr>
            <a:t>St. John Baptist/Hospice Buffalo House:  $2,800,000.</a:t>
          </a:r>
          <a:endParaRPr lang="en-US" sz="1200" b="0" i="0" baseline="0" dirty="0">
            <a:latin typeface="+mj-lt"/>
          </a:endParaRPr>
        </a:p>
      </dgm:t>
    </dgm:pt>
    <dgm:pt modelId="{8F4A987E-2840-45FB-A26D-47344BEE255F}" type="parTrans" cxnId="{7A794889-802A-4F7F-AC4D-5D18FECDEF4F}">
      <dgm:prSet/>
      <dgm:spPr/>
      <dgm:t>
        <a:bodyPr/>
        <a:lstStyle/>
        <a:p>
          <a:endParaRPr lang="en-US"/>
        </a:p>
      </dgm:t>
    </dgm:pt>
    <dgm:pt modelId="{F7220571-C34C-4BA2-96AC-BB696F65F122}" type="sibTrans" cxnId="{7A794889-802A-4F7F-AC4D-5D18FECDEF4F}">
      <dgm:prSet/>
      <dgm:spPr/>
      <dgm:t>
        <a:bodyPr/>
        <a:lstStyle/>
        <a:p>
          <a:endParaRPr lang="en-US"/>
        </a:p>
      </dgm:t>
    </dgm:pt>
    <dgm:pt modelId="{6B8A370A-4D9D-4D60-9615-FE9D694005C1}">
      <dgm:prSet custT="1"/>
      <dgm:spPr/>
      <dgm:t>
        <a:bodyPr/>
        <a:lstStyle/>
        <a:p>
          <a:pPr rtl="0"/>
          <a:r>
            <a:rPr lang="en-US" sz="1200" b="0" i="0" baseline="0" dirty="0" smtClean="0">
              <a:latin typeface="+mj-lt"/>
            </a:rPr>
            <a:t>City of Buffalo Community Block Grant for $100,000 under the Masieillo Administration and $300,000 under the Brown Administration</a:t>
          </a:r>
          <a:endParaRPr lang="en-US" sz="1200" b="0" i="0" baseline="0" dirty="0">
            <a:latin typeface="+mj-lt"/>
          </a:endParaRPr>
        </a:p>
      </dgm:t>
    </dgm:pt>
    <dgm:pt modelId="{9859D8E6-CCB8-4A10-B142-AAB283C52009}" type="parTrans" cxnId="{1EAFE74F-73A0-466D-8C95-BC3F92BC57AF}">
      <dgm:prSet/>
      <dgm:spPr/>
      <dgm:t>
        <a:bodyPr/>
        <a:lstStyle/>
        <a:p>
          <a:endParaRPr lang="en-US"/>
        </a:p>
      </dgm:t>
    </dgm:pt>
    <dgm:pt modelId="{647A83D7-DE4E-4E02-972D-9957DC01E7E1}" type="sibTrans" cxnId="{1EAFE74F-73A0-466D-8C95-BC3F92BC57AF}">
      <dgm:prSet/>
      <dgm:spPr/>
      <dgm:t>
        <a:bodyPr/>
        <a:lstStyle/>
        <a:p>
          <a:endParaRPr lang="en-US"/>
        </a:p>
      </dgm:t>
    </dgm:pt>
    <dgm:pt modelId="{F3947DDB-8015-4848-B6CE-A97A377D6B4B}">
      <dgm:prSet custT="1"/>
      <dgm:spPr/>
      <dgm:t>
        <a:bodyPr/>
        <a:lstStyle/>
        <a:p>
          <a:pPr rtl="0"/>
          <a:r>
            <a:rPr lang="en-US" sz="1200" b="0" i="0" baseline="0" dirty="0" smtClean="0">
              <a:latin typeface="+mj-lt"/>
            </a:rPr>
            <a:t>Federal Allocation from State Congresswoman Louise Slaughter for $300,000</a:t>
          </a:r>
          <a:endParaRPr lang="en-US" sz="1200" b="0" i="0" baseline="0" dirty="0">
            <a:latin typeface="+mj-lt"/>
          </a:endParaRPr>
        </a:p>
      </dgm:t>
    </dgm:pt>
    <dgm:pt modelId="{97B0BE68-A561-44A1-9F1A-5AEEFD72CC60}" type="parTrans" cxnId="{B215ACC6-D8E0-4FDA-8B12-2E8826B0524C}">
      <dgm:prSet/>
      <dgm:spPr/>
      <dgm:t>
        <a:bodyPr/>
        <a:lstStyle/>
        <a:p>
          <a:endParaRPr lang="en-US"/>
        </a:p>
      </dgm:t>
    </dgm:pt>
    <dgm:pt modelId="{7F1AD723-1375-4E8A-A996-81EBDCDF3A69}" type="sibTrans" cxnId="{B215ACC6-D8E0-4FDA-8B12-2E8826B0524C}">
      <dgm:prSet/>
      <dgm:spPr/>
      <dgm:t>
        <a:bodyPr/>
        <a:lstStyle/>
        <a:p>
          <a:endParaRPr lang="en-US"/>
        </a:p>
      </dgm:t>
    </dgm:pt>
    <dgm:pt modelId="{5D667958-4A3F-4DC7-A945-42DB92BF75F5}">
      <dgm:prSet custT="1"/>
      <dgm:spPr/>
      <dgm:t>
        <a:bodyPr/>
        <a:lstStyle/>
        <a:p>
          <a:pPr rtl="0"/>
          <a:r>
            <a:rPr lang="en-US" sz="1200" b="0" i="0" baseline="0" dirty="0" smtClean="0">
              <a:latin typeface="+mj-lt"/>
            </a:rPr>
            <a:t>Allocation from Assembly Member Crystal Peoples for $100,000</a:t>
          </a:r>
          <a:endParaRPr lang="en-US" sz="1200" b="0" i="0" baseline="0" dirty="0">
            <a:latin typeface="+mj-lt"/>
          </a:endParaRPr>
        </a:p>
      </dgm:t>
    </dgm:pt>
    <dgm:pt modelId="{97C88EFD-166C-4182-9A8C-AC610F962302}" type="parTrans" cxnId="{11B7FB67-58F5-43AB-A641-3D7B06EEE8CB}">
      <dgm:prSet/>
      <dgm:spPr/>
      <dgm:t>
        <a:bodyPr/>
        <a:lstStyle/>
        <a:p>
          <a:endParaRPr lang="en-US"/>
        </a:p>
      </dgm:t>
    </dgm:pt>
    <dgm:pt modelId="{C999827B-A9EC-4857-A955-EFEA1B93D89D}" type="sibTrans" cxnId="{11B7FB67-58F5-43AB-A641-3D7B06EEE8CB}">
      <dgm:prSet/>
      <dgm:spPr/>
      <dgm:t>
        <a:bodyPr/>
        <a:lstStyle/>
        <a:p>
          <a:endParaRPr lang="en-US"/>
        </a:p>
      </dgm:t>
    </dgm:pt>
    <dgm:pt modelId="{D748ADB1-4375-4C02-B89E-02220614EA1C}">
      <dgm:prSet custT="1"/>
      <dgm:spPr/>
      <dgm:t>
        <a:bodyPr/>
        <a:lstStyle/>
        <a:p>
          <a:pPr rtl="0"/>
          <a:r>
            <a:rPr lang="en-US" sz="1200" b="0" i="0" baseline="0" dirty="0" smtClean="0">
              <a:latin typeface="+mj-lt"/>
            </a:rPr>
            <a:t>Allocation from Erie County Executive Joel Giambra for $100,000</a:t>
          </a:r>
          <a:endParaRPr lang="en-US" sz="1200" b="0" i="0" baseline="0" dirty="0">
            <a:latin typeface="+mj-lt"/>
          </a:endParaRPr>
        </a:p>
      </dgm:t>
    </dgm:pt>
    <dgm:pt modelId="{BC40AA2C-E241-443A-B04E-FC3480A9B56A}" type="parTrans" cxnId="{19022D0F-B609-4CA6-B31A-733544833DA6}">
      <dgm:prSet/>
      <dgm:spPr/>
      <dgm:t>
        <a:bodyPr/>
        <a:lstStyle/>
        <a:p>
          <a:endParaRPr lang="en-US"/>
        </a:p>
      </dgm:t>
    </dgm:pt>
    <dgm:pt modelId="{50EE8FFA-17E2-4E21-9771-082B7C365FF2}" type="sibTrans" cxnId="{19022D0F-B609-4CA6-B31A-733544833DA6}">
      <dgm:prSet/>
      <dgm:spPr/>
      <dgm:t>
        <a:bodyPr/>
        <a:lstStyle/>
        <a:p>
          <a:endParaRPr lang="en-US"/>
        </a:p>
      </dgm:t>
    </dgm:pt>
    <dgm:pt modelId="{489DA551-66A4-4C81-BE3E-16D9EB4BE666}">
      <dgm:prSet custT="1"/>
      <dgm:spPr/>
      <dgm:t>
        <a:bodyPr/>
        <a:lstStyle/>
        <a:p>
          <a:pPr rtl="0"/>
          <a:r>
            <a:rPr lang="en-US" sz="1200" b="0" i="0" baseline="0" dirty="0" smtClean="0">
              <a:latin typeface="+mj-lt"/>
            </a:rPr>
            <a:t>Allocation from NYS Governor George Pataki through the Empire State Development Corporation for $600,000</a:t>
          </a:r>
          <a:endParaRPr lang="en-US" sz="1200" b="0" i="0" baseline="0" dirty="0">
            <a:latin typeface="+mj-lt"/>
          </a:endParaRPr>
        </a:p>
      </dgm:t>
    </dgm:pt>
    <dgm:pt modelId="{4B53F3F3-99AA-445E-8A2A-CECA8D00A635}" type="parTrans" cxnId="{D0882ABA-E3B9-462B-AC83-DE03BBCEDFA3}">
      <dgm:prSet/>
      <dgm:spPr/>
      <dgm:t>
        <a:bodyPr/>
        <a:lstStyle/>
        <a:p>
          <a:endParaRPr lang="en-US"/>
        </a:p>
      </dgm:t>
    </dgm:pt>
    <dgm:pt modelId="{A75C4135-4501-431F-B453-A062987B109D}" type="sibTrans" cxnId="{D0882ABA-E3B9-462B-AC83-DE03BBCEDFA3}">
      <dgm:prSet/>
      <dgm:spPr/>
      <dgm:t>
        <a:bodyPr/>
        <a:lstStyle/>
        <a:p>
          <a:endParaRPr lang="en-US"/>
        </a:p>
      </dgm:t>
    </dgm:pt>
    <dgm:pt modelId="{DDC2BE11-C1CF-467B-89BD-D615B1EC987F}">
      <dgm:prSet custT="1"/>
      <dgm:spPr/>
      <dgm:t>
        <a:bodyPr/>
        <a:lstStyle/>
        <a:p>
          <a:pPr rtl="0"/>
          <a:r>
            <a:rPr lang="en-US" sz="1200" b="0" i="0" baseline="0" dirty="0" smtClean="0">
              <a:latin typeface="+mj-lt"/>
            </a:rPr>
            <a:t>Allocation from the John R. Oshei Foundation for $400,000</a:t>
          </a:r>
          <a:endParaRPr lang="en-US" sz="1200" b="0" i="0" baseline="0" dirty="0">
            <a:latin typeface="+mj-lt"/>
          </a:endParaRPr>
        </a:p>
      </dgm:t>
    </dgm:pt>
    <dgm:pt modelId="{03E8A420-C91C-4B14-913D-953A72D7BC8A}" type="parTrans" cxnId="{32A835F8-7057-4EC4-B529-762674020752}">
      <dgm:prSet/>
      <dgm:spPr/>
      <dgm:t>
        <a:bodyPr/>
        <a:lstStyle/>
        <a:p>
          <a:endParaRPr lang="en-US"/>
        </a:p>
      </dgm:t>
    </dgm:pt>
    <dgm:pt modelId="{C3120D0D-5AD5-4F09-A6F7-CF779F2499E9}" type="sibTrans" cxnId="{32A835F8-7057-4EC4-B529-762674020752}">
      <dgm:prSet/>
      <dgm:spPr/>
      <dgm:t>
        <a:bodyPr/>
        <a:lstStyle/>
        <a:p>
          <a:endParaRPr lang="en-US"/>
        </a:p>
      </dgm:t>
    </dgm:pt>
    <dgm:pt modelId="{46973C22-3C29-4C22-8784-F03B04C84CBE}">
      <dgm:prSet custT="1"/>
      <dgm:spPr/>
      <dgm:t>
        <a:bodyPr/>
        <a:lstStyle/>
        <a:p>
          <a:pPr rtl="0"/>
          <a:r>
            <a:rPr lang="en-US" sz="1200" b="0" i="0" baseline="0" dirty="0" smtClean="0">
              <a:latin typeface="+mj-lt"/>
            </a:rPr>
            <a:t>Allocation from the Margaret L. Wendt Foundation for $400,000</a:t>
          </a:r>
          <a:endParaRPr lang="en-US" sz="1200" b="0" i="0" baseline="0" dirty="0">
            <a:latin typeface="+mj-lt"/>
          </a:endParaRPr>
        </a:p>
      </dgm:t>
    </dgm:pt>
    <dgm:pt modelId="{764FED6E-9362-45BC-ABE7-997982A063F8}" type="parTrans" cxnId="{A1E8CCDB-8961-4A4A-B7D4-4AA6F7436945}">
      <dgm:prSet/>
      <dgm:spPr/>
      <dgm:t>
        <a:bodyPr/>
        <a:lstStyle/>
        <a:p>
          <a:endParaRPr lang="en-US"/>
        </a:p>
      </dgm:t>
    </dgm:pt>
    <dgm:pt modelId="{E355D0B9-1F42-496D-8E2A-87C9B930D027}" type="sibTrans" cxnId="{A1E8CCDB-8961-4A4A-B7D4-4AA6F7436945}">
      <dgm:prSet/>
      <dgm:spPr/>
      <dgm:t>
        <a:bodyPr/>
        <a:lstStyle/>
        <a:p>
          <a:endParaRPr lang="en-US"/>
        </a:p>
      </dgm:t>
    </dgm:pt>
    <dgm:pt modelId="{634D9536-D373-47A8-A2F3-017740895948}">
      <dgm:prSet custT="1"/>
      <dgm:spPr/>
      <dgm:t>
        <a:bodyPr/>
        <a:lstStyle/>
        <a:p>
          <a:pPr rtl="0"/>
          <a:r>
            <a:rPr lang="en-US" sz="1200" b="0" i="0" baseline="0" dirty="0" smtClean="0">
              <a:latin typeface="+mj-lt"/>
            </a:rPr>
            <a:t>Hospice and Palliative Care for $107,000 </a:t>
          </a:r>
          <a:endParaRPr lang="en-US" sz="1200" b="0" i="0" baseline="0" dirty="0">
            <a:latin typeface="+mj-lt"/>
          </a:endParaRPr>
        </a:p>
      </dgm:t>
    </dgm:pt>
    <dgm:pt modelId="{6ABE71BA-9CDF-4276-8790-6AC36186C5A3}" type="parTrans" cxnId="{B1D6F76B-5B17-4669-9565-8A0FC610181F}">
      <dgm:prSet/>
      <dgm:spPr/>
      <dgm:t>
        <a:bodyPr/>
        <a:lstStyle/>
        <a:p>
          <a:endParaRPr lang="en-US"/>
        </a:p>
      </dgm:t>
    </dgm:pt>
    <dgm:pt modelId="{C6DF6103-1D5F-4659-9DE1-456258A9CB9B}" type="sibTrans" cxnId="{B1D6F76B-5B17-4669-9565-8A0FC610181F}">
      <dgm:prSet/>
      <dgm:spPr/>
      <dgm:t>
        <a:bodyPr/>
        <a:lstStyle/>
        <a:p>
          <a:endParaRPr lang="en-US"/>
        </a:p>
      </dgm:t>
    </dgm:pt>
    <dgm:pt modelId="{2680AB00-31AA-4AD4-BD4E-BE9AA04EAE6F}">
      <dgm:prSet custT="1"/>
      <dgm:spPr/>
      <dgm:t>
        <a:bodyPr/>
        <a:lstStyle/>
        <a:p>
          <a:pPr rtl="0"/>
          <a:r>
            <a:rPr lang="en-US" sz="1200" b="0" i="0" baseline="0" dirty="0" smtClean="0">
              <a:latin typeface="+mj-lt"/>
            </a:rPr>
            <a:t>St John Fruit Community Development Corp. $460.000</a:t>
          </a:r>
          <a:endParaRPr lang="en-US" sz="1200" b="0" i="0" baseline="0" dirty="0">
            <a:latin typeface="+mj-lt"/>
          </a:endParaRPr>
        </a:p>
      </dgm:t>
    </dgm:pt>
    <dgm:pt modelId="{F2573812-3F39-4120-8298-6F6E91797D3F}" type="parTrans" cxnId="{809D536B-33D7-45B0-9D8B-A1BBFA510028}">
      <dgm:prSet/>
      <dgm:spPr/>
      <dgm:t>
        <a:bodyPr/>
        <a:lstStyle/>
        <a:p>
          <a:endParaRPr lang="en-US"/>
        </a:p>
      </dgm:t>
    </dgm:pt>
    <dgm:pt modelId="{DC13A470-F7BB-4B6F-BFFE-02DD1B1D0843}" type="sibTrans" cxnId="{809D536B-33D7-45B0-9D8B-A1BBFA510028}">
      <dgm:prSet/>
      <dgm:spPr/>
      <dgm:t>
        <a:bodyPr/>
        <a:lstStyle/>
        <a:p>
          <a:endParaRPr lang="en-US"/>
        </a:p>
      </dgm:t>
    </dgm:pt>
    <dgm:pt modelId="{BFFA9EA0-FCC9-442C-9E5D-8A4157CBF7E1}" type="pres">
      <dgm:prSet presAssocID="{4BBF7186-BAAE-43A2-8D6D-886FC74A405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F9FB3D-5F0D-4C1C-B6BF-8AFE20A8D944}" type="pres">
      <dgm:prSet presAssocID="{E4784A6A-FDEB-4707-B27F-1453AFC35535}" presName="parentText" presStyleLbl="node1" presStyleIdx="0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420E95-D87B-4208-B3DD-D108FC09DD1D}" type="pres">
      <dgm:prSet presAssocID="{C1376104-BD5C-4FD8-B71B-75B5B569CD82}" presName="spacer" presStyleCnt="0"/>
      <dgm:spPr/>
    </dgm:pt>
    <dgm:pt modelId="{9BF474F0-1DC3-4BBB-8E00-0BF23702998D}" type="pres">
      <dgm:prSet presAssocID="{7C411D55-C75A-4F08-9B7B-77186843C8BA}" presName="parentText" presStyleLbl="node1" presStyleIdx="1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46C37A-439B-47CD-A519-2E7BDDC2DD60}" type="pres">
      <dgm:prSet presAssocID="{A42626DE-1A05-4C97-9DDF-60331DEF35BA}" presName="spacer" presStyleCnt="0"/>
      <dgm:spPr/>
    </dgm:pt>
    <dgm:pt modelId="{03CDA2C7-703F-442B-8346-CF0E51CCD333}" type="pres">
      <dgm:prSet presAssocID="{A50E4045-3CE3-41DF-8ED5-41BED3C094AC}" presName="parentText" presStyleLbl="node1" presStyleIdx="2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066FAE-C58A-4BAD-8D68-974EA7D1B24C}" type="pres">
      <dgm:prSet presAssocID="{61148437-6E68-4927-B623-70BFA8C9A1AB}" presName="spacer" presStyleCnt="0"/>
      <dgm:spPr/>
    </dgm:pt>
    <dgm:pt modelId="{ACA36C98-FC7B-4414-ADCB-4C7ACA1231BA}" type="pres">
      <dgm:prSet presAssocID="{23CAB736-DD0C-4B5F-AB8B-4CFBFBEBE8E1}" presName="parentText" presStyleLbl="node1" presStyleIdx="3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072850-9797-4A38-8882-9E46512619AA}" type="pres">
      <dgm:prSet presAssocID="{1F946AD5-AAE3-473F-B2B0-D11C7F5A8479}" presName="spacer" presStyleCnt="0"/>
      <dgm:spPr/>
    </dgm:pt>
    <dgm:pt modelId="{44C3EAB5-F4E5-489F-8D0D-D112F72F1E6C}" type="pres">
      <dgm:prSet presAssocID="{503695F2-99C5-43AF-BDC5-4C50E45807E4}" presName="parentText" presStyleLbl="node1" presStyleIdx="4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43D219-E782-4EDB-84CD-898E5192B0AD}" type="pres">
      <dgm:prSet presAssocID="{E58D0428-4997-4537-8237-9622EAF6EDFC}" presName="spacer" presStyleCnt="0"/>
      <dgm:spPr/>
    </dgm:pt>
    <dgm:pt modelId="{3521F8B4-D15E-4F59-B062-4E7A584132A9}" type="pres">
      <dgm:prSet presAssocID="{1B1E7A80-65AB-46C6-AD4B-0A0C74F8246F}" presName="parentText" presStyleLbl="node1" presStyleIdx="5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3391E6-C3CE-4CE8-8B24-5C63A040CECF}" type="pres">
      <dgm:prSet presAssocID="{CD865609-6448-4E31-98C0-798549DFDA79}" presName="spacer" presStyleCnt="0"/>
      <dgm:spPr/>
    </dgm:pt>
    <dgm:pt modelId="{548305F6-6CE8-43A9-B839-26DE5CDEC44C}" type="pres">
      <dgm:prSet presAssocID="{B8029265-868D-48F5-BD46-6CBC2C191376}" presName="parentText" presStyleLbl="node1" presStyleIdx="6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AC7871-F86D-496C-828E-317880DA369C}" type="pres">
      <dgm:prSet presAssocID="{C9A4BE9A-5DCD-449E-8BFC-7A262A427B45}" presName="spacer" presStyleCnt="0"/>
      <dgm:spPr/>
    </dgm:pt>
    <dgm:pt modelId="{C79EF708-6E2A-4E22-A067-D7D06E26529E}" type="pres">
      <dgm:prSet presAssocID="{C8A7E995-B672-4EAF-91D0-F8ADBD76C70C}" presName="parentText" presStyleLbl="node1" presStyleIdx="7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12791B-74FC-49F0-B837-206B241B2F64}" type="pres">
      <dgm:prSet presAssocID="{F7220571-C34C-4BA2-96AC-BB696F65F122}" presName="spacer" presStyleCnt="0"/>
      <dgm:spPr/>
    </dgm:pt>
    <dgm:pt modelId="{FAFDD89D-ECD5-4137-A7AC-C23F1C1F91CA}" type="pres">
      <dgm:prSet presAssocID="{6B8A370A-4D9D-4D60-9615-FE9D694005C1}" presName="parentText" presStyleLbl="node1" presStyleIdx="8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DCCD92-2B3E-44EB-9798-47E9DD02042D}" type="pres">
      <dgm:prSet presAssocID="{647A83D7-DE4E-4E02-972D-9957DC01E7E1}" presName="spacer" presStyleCnt="0"/>
      <dgm:spPr/>
    </dgm:pt>
    <dgm:pt modelId="{CF32A3FD-7AF1-448A-A03F-78AD15A4A9BE}" type="pres">
      <dgm:prSet presAssocID="{F3947DDB-8015-4848-B6CE-A97A377D6B4B}" presName="parentText" presStyleLbl="node1" presStyleIdx="9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000C5B-5D74-4FC5-A59E-D95D3B9D69DF}" type="pres">
      <dgm:prSet presAssocID="{7F1AD723-1375-4E8A-A996-81EBDCDF3A69}" presName="spacer" presStyleCnt="0"/>
      <dgm:spPr/>
    </dgm:pt>
    <dgm:pt modelId="{2463D722-4430-46FA-AC0D-84B09849192D}" type="pres">
      <dgm:prSet presAssocID="{5D667958-4A3F-4DC7-A945-42DB92BF75F5}" presName="parentText" presStyleLbl="node1" presStyleIdx="10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BDA108-C455-431F-90B8-4BDCC01E818D}" type="pres">
      <dgm:prSet presAssocID="{C999827B-A9EC-4857-A955-EFEA1B93D89D}" presName="spacer" presStyleCnt="0"/>
      <dgm:spPr/>
    </dgm:pt>
    <dgm:pt modelId="{AA3247C0-D2A3-4A09-9F10-650F4116F5BC}" type="pres">
      <dgm:prSet presAssocID="{D748ADB1-4375-4C02-B89E-02220614EA1C}" presName="parentText" presStyleLbl="node1" presStyleIdx="11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3C8D3E-4FE5-4E5A-BE81-C0C6A109AEB8}" type="pres">
      <dgm:prSet presAssocID="{50EE8FFA-17E2-4E21-9771-082B7C365FF2}" presName="spacer" presStyleCnt="0"/>
      <dgm:spPr/>
    </dgm:pt>
    <dgm:pt modelId="{C6A7AB59-F461-4C61-8305-42C323AD8467}" type="pres">
      <dgm:prSet presAssocID="{489DA551-66A4-4C81-BE3E-16D9EB4BE666}" presName="parentText" presStyleLbl="node1" presStyleIdx="12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02424A-B34B-479F-9061-E439882AA913}" type="pres">
      <dgm:prSet presAssocID="{A75C4135-4501-431F-B453-A062987B109D}" presName="spacer" presStyleCnt="0"/>
      <dgm:spPr/>
    </dgm:pt>
    <dgm:pt modelId="{47704DFC-30A0-4790-9918-40DBCE576173}" type="pres">
      <dgm:prSet presAssocID="{DDC2BE11-C1CF-467B-89BD-D615B1EC987F}" presName="parentText" presStyleLbl="node1" presStyleIdx="13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B686E5-84F7-43F6-BA4F-3DBA7E3102E5}" type="pres">
      <dgm:prSet presAssocID="{C3120D0D-5AD5-4F09-A6F7-CF779F2499E9}" presName="spacer" presStyleCnt="0"/>
      <dgm:spPr/>
    </dgm:pt>
    <dgm:pt modelId="{0F5485FD-9F80-4778-B357-453FECB69A7E}" type="pres">
      <dgm:prSet presAssocID="{46973C22-3C29-4C22-8784-F03B04C84CBE}" presName="parentText" presStyleLbl="node1" presStyleIdx="14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324B7D-0C8C-43CC-A3E5-AE1FDADF9FF1}" type="pres">
      <dgm:prSet presAssocID="{E355D0B9-1F42-496D-8E2A-87C9B930D027}" presName="spacer" presStyleCnt="0"/>
      <dgm:spPr/>
    </dgm:pt>
    <dgm:pt modelId="{FE9ED6A5-2D29-42F8-98B5-44626BD13295}" type="pres">
      <dgm:prSet presAssocID="{634D9536-D373-47A8-A2F3-017740895948}" presName="parentText" presStyleLbl="node1" presStyleIdx="15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B75FC9-1693-40C7-A0F7-69D2547BD967}" type="pres">
      <dgm:prSet presAssocID="{C6DF6103-1D5F-4659-9DE1-456258A9CB9B}" presName="spacer" presStyleCnt="0"/>
      <dgm:spPr/>
    </dgm:pt>
    <dgm:pt modelId="{844294DD-17C3-4ECD-AB5A-C1B2F58056F7}" type="pres">
      <dgm:prSet presAssocID="{2680AB00-31AA-4AD4-BD4E-BE9AA04EAE6F}" presName="parentText" presStyleLbl="node1" presStyleIdx="16" presStyleCnt="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9D85FA-5D5E-414D-B437-70451CE12666}" type="presOf" srcId="{489DA551-66A4-4C81-BE3E-16D9EB4BE666}" destId="{C6A7AB59-F461-4C61-8305-42C323AD8467}" srcOrd="0" destOrd="0" presId="urn:microsoft.com/office/officeart/2005/8/layout/vList2"/>
    <dgm:cxn modelId="{4329FCE8-FBEE-4D78-96AA-1D6430502ACE}" type="presOf" srcId="{D748ADB1-4375-4C02-B89E-02220614EA1C}" destId="{AA3247C0-D2A3-4A09-9F10-650F4116F5BC}" srcOrd="0" destOrd="0" presId="urn:microsoft.com/office/officeart/2005/8/layout/vList2"/>
    <dgm:cxn modelId="{D0882ABA-E3B9-462B-AC83-DE03BBCEDFA3}" srcId="{4BBF7186-BAAE-43A2-8D6D-886FC74A405D}" destId="{489DA551-66A4-4C81-BE3E-16D9EB4BE666}" srcOrd="12" destOrd="0" parTransId="{4B53F3F3-99AA-445E-8A2A-CECA8D00A635}" sibTransId="{A75C4135-4501-431F-B453-A062987B109D}"/>
    <dgm:cxn modelId="{809D536B-33D7-45B0-9D8B-A1BBFA510028}" srcId="{4BBF7186-BAAE-43A2-8D6D-886FC74A405D}" destId="{2680AB00-31AA-4AD4-BD4E-BE9AA04EAE6F}" srcOrd="16" destOrd="0" parTransId="{F2573812-3F39-4120-8298-6F6E91797D3F}" sibTransId="{DC13A470-F7BB-4B6F-BFFE-02DD1B1D0843}"/>
    <dgm:cxn modelId="{A0351EEF-4C1B-475B-A7C3-84F97B5C3699}" type="presOf" srcId="{634D9536-D373-47A8-A2F3-017740895948}" destId="{FE9ED6A5-2D29-42F8-98B5-44626BD13295}" srcOrd="0" destOrd="0" presId="urn:microsoft.com/office/officeart/2005/8/layout/vList2"/>
    <dgm:cxn modelId="{00BD13E1-C8D2-445B-BE63-F1B57920C4C2}" type="presOf" srcId="{2680AB00-31AA-4AD4-BD4E-BE9AA04EAE6F}" destId="{844294DD-17C3-4ECD-AB5A-C1B2F58056F7}" srcOrd="0" destOrd="0" presId="urn:microsoft.com/office/officeart/2005/8/layout/vList2"/>
    <dgm:cxn modelId="{4259F387-2499-45BD-AB87-72BD87D05AC0}" type="presOf" srcId="{6B8A370A-4D9D-4D60-9615-FE9D694005C1}" destId="{FAFDD89D-ECD5-4137-A7AC-C23F1C1F91CA}" srcOrd="0" destOrd="0" presId="urn:microsoft.com/office/officeart/2005/8/layout/vList2"/>
    <dgm:cxn modelId="{16BD5688-D79D-45F6-B434-646FAA8B5059}" srcId="{4BBF7186-BAAE-43A2-8D6D-886FC74A405D}" destId="{503695F2-99C5-43AF-BDC5-4C50E45807E4}" srcOrd="4" destOrd="0" parTransId="{02309CA9-650D-48ED-ABA4-B18B888E2BD0}" sibTransId="{E58D0428-4997-4537-8237-9622EAF6EDFC}"/>
    <dgm:cxn modelId="{D2182E83-5EED-4476-A0AD-3A1D4B714CD9}" srcId="{4BBF7186-BAAE-43A2-8D6D-886FC74A405D}" destId="{A50E4045-3CE3-41DF-8ED5-41BED3C094AC}" srcOrd="2" destOrd="0" parTransId="{4908FA7D-D030-4FC9-92C2-0920002410FA}" sibTransId="{61148437-6E68-4927-B623-70BFA8C9A1AB}"/>
    <dgm:cxn modelId="{49D19E55-B3B1-4621-B3DC-6153240B82F7}" type="presOf" srcId="{5D667958-4A3F-4DC7-A945-42DB92BF75F5}" destId="{2463D722-4430-46FA-AC0D-84B09849192D}" srcOrd="0" destOrd="0" presId="urn:microsoft.com/office/officeart/2005/8/layout/vList2"/>
    <dgm:cxn modelId="{EC2C2017-4287-4C9C-8DA7-0A6C27B34FFF}" type="presOf" srcId="{C8A7E995-B672-4EAF-91D0-F8ADBD76C70C}" destId="{C79EF708-6E2A-4E22-A067-D7D06E26529E}" srcOrd="0" destOrd="0" presId="urn:microsoft.com/office/officeart/2005/8/layout/vList2"/>
    <dgm:cxn modelId="{D1AB084A-B9CA-49AC-A4D2-36FBF59E25E2}" type="presOf" srcId="{DDC2BE11-C1CF-467B-89BD-D615B1EC987F}" destId="{47704DFC-30A0-4790-9918-40DBCE576173}" srcOrd="0" destOrd="0" presId="urn:microsoft.com/office/officeart/2005/8/layout/vList2"/>
    <dgm:cxn modelId="{B215ACC6-D8E0-4FDA-8B12-2E8826B0524C}" srcId="{4BBF7186-BAAE-43A2-8D6D-886FC74A405D}" destId="{F3947DDB-8015-4848-B6CE-A97A377D6B4B}" srcOrd="9" destOrd="0" parTransId="{97B0BE68-A561-44A1-9F1A-5AEEFD72CC60}" sibTransId="{7F1AD723-1375-4E8A-A996-81EBDCDF3A69}"/>
    <dgm:cxn modelId="{B1D6F76B-5B17-4669-9565-8A0FC610181F}" srcId="{4BBF7186-BAAE-43A2-8D6D-886FC74A405D}" destId="{634D9536-D373-47A8-A2F3-017740895948}" srcOrd="15" destOrd="0" parTransId="{6ABE71BA-9CDF-4276-8790-6AC36186C5A3}" sibTransId="{C6DF6103-1D5F-4659-9DE1-456258A9CB9B}"/>
    <dgm:cxn modelId="{7A794889-802A-4F7F-AC4D-5D18FECDEF4F}" srcId="{4BBF7186-BAAE-43A2-8D6D-886FC74A405D}" destId="{C8A7E995-B672-4EAF-91D0-F8ADBD76C70C}" srcOrd="7" destOrd="0" parTransId="{8F4A987E-2840-45FB-A26D-47344BEE255F}" sibTransId="{F7220571-C34C-4BA2-96AC-BB696F65F122}"/>
    <dgm:cxn modelId="{037F1124-F395-4345-8B48-0184448E2F01}" srcId="{4BBF7186-BAAE-43A2-8D6D-886FC74A405D}" destId="{B8029265-868D-48F5-BD46-6CBC2C191376}" srcOrd="6" destOrd="0" parTransId="{7ECC4092-A944-4287-958B-D8EF4E774F66}" sibTransId="{C9A4BE9A-5DCD-449E-8BFC-7A262A427B45}"/>
    <dgm:cxn modelId="{199F8879-FF74-4545-A9A3-3EF29819D205}" type="presOf" srcId="{23CAB736-DD0C-4B5F-AB8B-4CFBFBEBE8E1}" destId="{ACA36C98-FC7B-4414-ADCB-4C7ACA1231BA}" srcOrd="0" destOrd="0" presId="urn:microsoft.com/office/officeart/2005/8/layout/vList2"/>
    <dgm:cxn modelId="{77F08E80-BFE9-4A55-94C2-6FBCAC4B621F}" srcId="{4BBF7186-BAAE-43A2-8D6D-886FC74A405D}" destId="{1B1E7A80-65AB-46C6-AD4B-0A0C74F8246F}" srcOrd="5" destOrd="0" parTransId="{DF7D0AA1-7B52-4DDB-9A91-E891D1A492AF}" sibTransId="{CD865609-6448-4E31-98C0-798549DFDA79}"/>
    <dgm:cxn modelId="{C3D27C28-087B-4501-B70D-702CE14D0D80}" type="presOf" srcId="{4BBF7186-BAAE-43A2-8D6D-886FC74A405D}" destId="{BFFA9EA0-FCC9-442C-9E5D-8A4157CBF7E1}" srcOrd="0" destOrd="0" presId="urn:microsoft.com/office/officeart/2005/8/layout/vList2"/>
    <dgm:cxn modelId="{FADDC34C-91B3-4F0E-BAA7-5CDF84E4922F}" type="presOf" srcId="{1B1E7A80-65AB-46C6-AD4B-0A0C74F8246F}" destId="{3521F8B4-D15E-4F59-B062-4E7A584132A9}" srcOrd="0" destOrd="0" presId="urn:microsoft.com/office/officeart/2005/8/layout/vList2"/>
    <dgm:cxn modelId="{A1E8CCDB-8961-4A4A-B7D4-4AA6F7436945}" srcId="{4BBF7186-BAAE-43A2-8D6D-886FC74A405D}" destId="{46973C22-3C29-4C22-8784-F03B04C84CBE}" srcOrd="14" destOrd="0" parTransId="{764FED6E-9362-45BC-ABE7-997982A063F8}" sibTransId="{E355D0B9-1F42-496D-8E2A-87C9B930D027}"/>
    <dgm:cxn modelId="{42DDDCBC-4042-4141-9624-73D87D3ACB29}" type="presOf" srcId="{B8029265-868D-48F5-BD46-6CBC2C191376}" destId="{548305F6-6CE8-43A9-B839-26DE5CDEC44C}" srcOrd="0" destOrd="0" presId="urn:microsoft.com/office/officeart/2005/8/layout/vList2"/>
    <dgm:cxn modelId="{08C84611-DA50-464B-A1CF-F263059C8F58}" srcId="{4BBF7186-BAAE-43A2-8D6D-886FC74A405D}" destId="{23CAB736-DD0C-4B5F-AB8B-4CFBFBEBE8E1}" srcOrd="3" destOrd="0" parTransId="{512609D1-65D9-4A4D-A2E8-79E6AC1A83D3}" sibTransId="{1F946AD5-AAE3-473F-B2B0-D11C7F5A8479}"/>
    <dgm:cxn modelId="{2F1A1012-53E5-4093-9278-F7BBC68BF659}" type="presOf" srcId="{F3947DDB-8015-4848-B6CE-A97A377D6B4B}" destId="{CF32A3FD-7AF1-448A-A03F-78AD15A4A9BE}" srcOrd="0" destOrd="0" presId="urn:microsoft.com/office/officeart/2005/8/layout/vList2"/>
    <dgm:cxn modelId="{D845F625-2965-4AED-A9C5-82052499D379}" srcId="{4BBF7186-BAAE-43A2-8D6D-886FC74A405D}" destId="{E4784A6A-FDEB-4707-B27F-1453AFC35535}" srcOrd="0" destOrd="0" parTransId="{1C56AF1E-B24C-4782-950A-724590D46FEC}" sibTransId="{C1376104-BD5C-4FD8-B71B-75B5B569CD82}"/>
    <dgm:cxn modelId="{BB936CF8-C434-4C26-A6C6-FBF95C29F46C}" type="presOf" srcId="{E4784A6A-FDEB-4707-B27F-1453AFC35535}" destId="{10F9FB3D-5F0D-4C1C-B6BF-8AFE20A8D944}" srcOrd="0" destOrd="0" presId="urn:microsoft.com/office/officeart/2005/8/layout/vList2"/>
    <dgm:cxn modelId="{32A835F8-7057-4EC4-B529-762674020752}" srcId="{4BBF7186-BAAE-43A2-8D6D-886FC74A405D}" destId="{DDC2BE11-C1CF-467B-89BD-D615B1EC987F}" srcOrd="13" destOrd="0" parTransId="{03E8A420-C91C-4B14-913D-953A72D7BC8A}" sibTransId="{C3120D0D-5AD5-4F09-A6F7-CF779F2499E9}"/>
    <dgm:cxn modelId="{19022D0F-B609-4CA6-B31A-733544833DA6}" srcId="{4BBF7186-BAAE-43A2-8D6D-886FC74A405D}" destId="{D748ADB1-4375-4C02-B89E-02220614EA1C}" srcOrd="11" destOrd="0" parTransId="{BC40AA2C-E241-443A-B04E-FC3480A9B56A}" sibTransId="{50EE8FFA-17E2-4E21-9771-082B7C365FF2}"/>
    <dgm:cxn modelId="{EED67144-4AE0-41DB-9FDB-C948DF2140E1}" type="presOf" srcId="{7C411D55-C75A-4F08-9B7B-77186843C8BA}" destId="{9BF474F0-1DC3-4BBB-8E00-0BF23702998D}" srcOrd="0" destOrd="0" presId="urn:microsoft.com/office/officeart/2005/8/layout/vList2"/>
    <dgm:cxn modelId="{BC48A65C-14DE-4D40-90E0-C52A99881264}" type="presOf" srcId="{A50E4045-3CE3-41DF-8ED5-41BED3C094AC}" destId="{03CDA2C7-703F-442B-8346-CF0E51CCD333}" srcOrd="0" destOrd="0" presId="urn:microsoft.com/office/officeart/2005/8/layout/vList2"/>
    <dgm:cxn modelId="{F27D1F02-F8A6-4BA4-B7F1-C467412E696A}" type="presOf" srcId="{46973C22-3C29-4C22-8784-F03B04C84CBE}" destId="{0F5485FD-9F80-4778-B357-453FECB69A7E}" srcOrd="0" destOrd="0" presId="urn:microsoft.com/office/officeart/2005/8/layout/vList2"/>
    <dgm:cxn modelId="{11B7FB67-58F5-43AB-A641-3D7B06EEE8CB}" srcId="{4BBF7186-BAAE-43A2-8D6D-886FC74A405D}" destId="{5D667958-4A3F-4DC7-A945-42DB92BF75F5}" srcOrd="10" destOrd="0" parTransId="{97C88EFD-166C-4182-9A8C-AC610F962302}" sibTransId="{C999827B-A9EC-4857-A955-EFEA1B93D89D}"/>
    <dgm:cxn modelId="{1EAFE74F-73A0-466D-8C95-BC3F92BC57AF}" srcId="{4BBF7186-BAAE-43A2-8D6D-886FC74A405D}" destId="{6B8A370A-4D9D-4D60-9615-FE9D694005C1}" srcOrd="8" destOrd="0" parTransId="{9859D8E6-CCB8-4A10-B142-AAB283C52009}" sibTransId="{647A83D7-DE4E-4E02-972D-9957DC01E7E1}"/>
    <dgm:cxn modelId="{A4E18AD0-EF7E-4CCC-8222-5CB34B47ED88}" srcId="{4BBF7186-BAAE-43A2-8D6D-886FC74A405D}" destId="{7C411D55-C75A-4F08-9B7B-77186843C8BA}" srcOrd="1" destOrd="0" parTransId="{747F931F-D41B-456A-B3C8-6126AF44AFBF}" sibTransId="{A42626DE-1A05-4C97-9DDF-60331DEF35BA}"/>
    <dgm:cxn modelId="{BF039C7B-53BC-4A32-8CED-44ED8A9E970E}" type="presOf" srcId="{503695F2-99C5-43AF-BDC5-4C50E45807E4}" destId="{44C3EAB5-F4E5-489F-8D0D-D112F72F1E6C}" srcOrd="0" destOrd="0" presId="urn:microsoft.com/office/officeart/2005/8/layout/vList2"/>
    <dgm:cxn modelId="{65713698-58FF-4CF4-8CD5-C7BF0534EC65}" type="presParOf" srcId="{BFFA9EA0-FCC9-442C-9E5D-8A4157CBF7E1}" destId="{10F9FB3D-5F0D-4C1C-B6BF-8AFE20A8D944}" srcOrd="0" destOrd="0" presId="urn:microsoft.com/office/officeart/2005/8/layout/vList2"/>
    <dgm:cxn modelId="{63D009D2-BC75-4D8A-8046-64BC3988A2F5}" type="presParOf" srcId="{BFFA9EA0-FCC9-442C-9E5D-8A4157CBF7E1}" destId="{06420E95-D87B-4208-B3DD-D108FC09DD1D}" srcOrd="1" destOrd="0" presId="urn:microsoft.com/office/officeart/2005/8/layout/vList2"/>
    <dgm:cxn modelId="{DCD19AD9-7C21-4E99-A95C-F4D4307289B5}" type="presParOf" srcId="{BFFA9EA0-FCC9-442C-9E5D-8A4157CBF7E1}" destId="{9BF474F0-1DC3-4BBB-8E00-0BF23702998D}" srcOrd="2" destOrd="0" presId="urn:microsoft.com/office/officeart/2005/8/layout/vList2"/>
    <dgm:cxn modelId="{15983342-9ADD-4026-BE1B-49BF1740DBD9}" type="presParOf" srcId="{BFFA9EA0-FCC9-442C-9E5D-8A4157CBF7E1}" destId="{EF46C37A-439B-47CD-A519-2E7BDDC2DD60}" srcOrd="3" destOrd="0" presId="urn:microsoft.com/office/officeart/2005/8/layout/vList2"/>
    <dgm:cxn modelId="{6974CC67-9342-4FBF-9ECC-3453108DF9E2}" type="presParOf" srcId="{BFFA9EA0-FCC9-442C-9E5D-8A4157CBF7E1}" destId="{03CDA2C7-703F-442B-8346-CF0E51CCD333}" srcOrd="4" destOrd="0" presId="urn:microsoft.com/office/officeart/2005/8/layout/vList2"/>
    <dgm:cxn modelId="{8B8D424E-F5A8-48A2-B709-9892FBED482C}" type="presParOf" srcId="{BFFA9EA0-FCC9-442C-9E5D-8A4157CBF7E1}" destId="{81066FAE-C58A-4BAD-8D68-974EA7D1B24C}" srcOrd="5" destOrd="0" presId="urn:microsoft.com/office/officeart/2005/8/layout/vList2"/>
    <dgm:cxn modelId="{87271DDF-4684-47CE-B70A-907D33447E39}" type="presParOf" srcId="{BFFA9EA0-FCC9-442C-9E5D-8A4157CBF7E1}" destId="{ACA36C98-FC7B-4414-ADCB-4C7ACA1231BA}" srcOrd="6" destOrd="0" presId="urn:microsoft.com/office/officeart/2005/8/layout/vList2"/>
    <dgm:cxn modelId="{7185A7F6-AE1B-45B8-A2B5-870385C2977D}" type="presParOf" srcId="{BFFA9EA0-FCC9-442C-9E5D-8A4157CBF7E1}" destId="{A6072850-9797-4A38-8882-9E46512619AA}" srcOrd="7" destOrd="0" presId="urn:microsoft.com/office/officeart/2005/8/layout/vList2"/>
    <dgm:cxn modelId="{9ACED42B-B83F-4714-8BAB-795EEA98DA72}" type="presParOf" srcId="{BFFA9EA0-FCC9-442C-9E5D-8A4157CBF7E1}" destId="{44C3EAB5-F4E5-489F-8D0D-D112F72F1E6C}" srcOrd="8" destOrd="0" presId="urn:microsoft.com/office/officeart/2005/8/layout/vList2"/>
    <dgm:cxn modelId="{6EB38338-268F-4203-96B6-261BA4C3121E}" type="presParOf" srcId="{BFFA9EA0-FCC9-442C-9E5D-8A4157CBF7E1}" destId="{B243D219-E782-4EDB-84CD-898E5192B0AD}" srcOrd="9" destOrd="0" presId="urn:microsoft.com/office/officeart/2005/8/layout/vList2"/>
    <dgm:cxn modelId="{E32CE6D7-02B2-474B-902F-C0CE8667F478}" type="presParOf" srcId="{BFFA9EA0-FCC9-442C-9E5D-8A4157CBF7E1}" destId="{3521F8B4-D15E-4F59-B062-4E7A584132A9}" srcOrd="10" destOrd="0" presId="urn:microsoft.com/office/officeart/2005/8/layout/vList2"/>
    <dgm:cxn modelId="{F250FBB4-DA34-4A11-AFCF-0D27A5C61940}" type="presParOf" srcId="{BFFA9EA0-FCC9-442C-9E5D-8A4157CBF7E1}" destId="{9B3391E6-C3CE-4CE8-8B24-5C63A040CECF}" srcOrd="11" destOrd="0" presId="urn:microsoft.com/office/officeart/2005/8/layout/vList2"/>
    <dgm:cxn modelId="{9B39F78A-1433-4943-8DE1-EF0FD4483D9E}" type="presParOf" srcId="{BFFA9EA0-FCC9-442C-9E5D-8A4157CBF7E1}" destId="{548305F6-6CE8-43A9-B839-26DE5CDEC44C}" srcOrd="12" destOrd="0" presId="urn:microsoft.com/office/officeart/2005/8/layout/vList2"/>
    <dgm:cxn modelId="{E6D3BE3E-0445-4671-886D-6B5D29449248}" type="presParOf" srcId="{BFFA9EA0-FCC9-442C-9E5D-8A4157CBF7E1}" destId="{86AC7871-F86D-496C-828E-317880DA369C}" srcOrd="13" destOrd="0" presId="urn:microsoft.com/office/officeart/2005/8/layout/vList2"/>
    <dgm:cxn modelId="{588A4651-C785-4ED5-A67F-5070E22FB9CC}" type="presParOf" srcId="{BFFA9EA0-FCC9-442C-9E5D-8A4157CBF7E1}" destId="{C79EF708-6E2A-4E22-A067-D7D06E26529E}" srcOrd="14" destOrd="0" presId="urn:microsoft.com/office/officeart/2005/8/layout/vList2"/>
    <dgm:cxn modelId="{5702BA52-5B8C-4588-9F83-2013E1F2E5C6}" type="presParOf" srcId="{BFFA9EA0-FCC9-442C-9E5D-8A4157CBF7E1}" destId="{5512791B-74FC-49F0-B837-206B241B2F64}" srcOrd="15" destOrd="0" presId="urn:microsoft.com/office/officeart/2005/8/layout/vList2"/>
    <dgm:cxn modelId="{6A4960AF-1464-4E7D-B811-12A8D5263C69}" type="presParOf" srcId="{BFFA9EA0-FCC9-442C-9E5D-8A4157CBF7E1}" destId="{FAFDD89D-ECD5-4137-A7AC-C23F1C1F91CA}" srcOrd="16" destOrd="0" presId="urn:microsoft.com/office/officeart/2005/8/layout/vList2"/>
    <dgm:cxn modelId="{5C2D2975-CCC5-4F5B-AAC8-9FE875A93DAC}" type="presParOf" srcId="{BFFA9EA0-FCC9-442C-9E5D-8A4157CBF7E1}" destId="{ADDCCD92-2B3E-44EB-9798-47E9DD02042D}" srcOrd="17" destOrd="0" presId="urn:microsoft.com/office/officeart/2005/8/layout/vList2"/>
    <dgm:cxn modelId="{D1E682A4-9C2A-4C94-BDD7-5BA16C75FB0C}" type="presParOf" srcId="{BFFA9EA0-FCC9-442C-9E5D-8A4157CBF7E1}" destId="{CF32A3FD-7AF1-448A-A03F-78AD15A4A9BE}" srcOrd="18" destOrd="0" presId="urn:microsoft.com/office/officeart/2005/8/layout/vList2"/>
    <dgm:cxn modelId="{19E75992-9BED-4A47-9470-11EEDE2E62FE}" type="presParOf" srcId="{BFFA9EA0-FCC9-442C-9E5D-8A4157CBF7E1}" destId="{54000C5B-5D74-4FC5-A59E-D95D3B9D69DF}" srcOrd="19" destOrd="0" presId="urn:microsoft.com/office/officeart/2005/8/layout/vList2"/>
    <dgm:cxn modelId="{F5DBE363-0278-4954-88F6-29B916444761}" type="presParOf" srcId="{BFFA9EA0-FCC9-442C-9E5D-8A4157CBF7E1}" destId="{2463D722-4430-46FA-AC0D-84B09849192D}" srcOrd="20" destOrd="0" presId="urn:microsoft.com/office/officeart/2005/8/layout/vList2"/>
    <dgm:cxn modelId="{332D0480-CFDA-4B82-9F19-704D7C74D805}" type="presParOf" srcId="{BFFA9EA0-FCC9-442C-9E5D-8A4157CBF7E1}" destId="{72BDA108-C455-431F-90B8-4BDCC01E818D}" srcOrd="21" destOrd="0" presId="urn:microsoft.com/office/officeart/2005/8/layout/vList2"/>
    <dgm:cxn modelId="{BCD703D2-4C29-4025-BC40-771BF8954105}" type="presParOf" srcId="{BFFA9EA0-FCC9-442C-9E5D-8A4157CBF7E1}" destId="{AA3247C0-D2A3-4A09-9F10-650F4116F5BC}" srcOrd="22" destOrd="0" presId="urn:microsoft.com/office/officeart/2005/8/layout/vList2"/>
    <dgm:cxn modelId="{840E3627-5552-4853-A690-93979BC211EE}" type="presParOf" srcId="{BFFA9EA0-FCC9-442C-9E5D-8A4157CBF7E1}" destId="{F93C8D3E-4FE5-4E5A-BE81-C0C6A109AEB8}" srcOrd="23" destOrd="0" presId="urn:microsoft.com/office/officeart/2005/8/layout/vList2"/>
    <dgm:cxn modelId="{9D3B28C2-7D7D-474F-B7EF-CFACE6DCD3B3}" type="presParOf" srcId="{BFFA9EA0-FCC9-442C-9E5D-8A4157CBF7E1}" destId="{C6A7AB59-F461-4C61-8305-42C323AD8467}" srcOrd="24" destOrd="0" presId="urn:microsoft.com/office/officeart/2005/8/layout/vList2"/>
    <dgm:cxn modelId="{6BCA7156-881F-43D4-8993-BEF7EA23A621}" type="presParOf" srcId="{BFFA9EA0-FCC9-442C-9E5D-8A4157CBF7E1}" destId="{BD02424A-B34B-479F-9061-E439882AA913}" srcOrd="25" destOrd="0" presId="urn:microsoft.com/office/officeart/2005/8/layout/vList2"/>
    <dgm:cxn modelId="{96245068-6710-4D91-BB23-BA353986155D}" type="presParOf" srcId="{BFFA9EA0-FCC9-442C-9E5D-8A4157CBF7E1}" destId="{47704DFC-30A0-4790-9918-40DBCE576173}" srcOrd="26" destOrd="0" presId="urn:microsoft.com/office/officeart/2005/8/layout/vList2"/>
    <dgm:cxn modelId="{CA4160AE-CF1F-4FDF-B3AB-9C90B0F07EE5}" type="presParOf" srcId="{BFFA9EA0-FCC9-442C-9E5D-8A4157CBF7E1}" destId="{FBB686E5-84F7-43F6-BA4F-3DBA7E3102E5}" srcOrd="27" destOrd="0" presId="urn:microsoft.com/office/officeart/2005/8/layout/vList2"/>
    <dgm:cxn modelId="{635AFE75-7F36-48E3-9918-48FE7C704A53}" type="presParOf" srcId="{BFFA9EA0-FCC9-442C-9E5D-8A4157CBF7E1}" destId="{0F5485FD-9F80-4778-B357-453FECB69A7E}" srcOrd="28" destOrd="0" presId="urn:microsoft.com/office/officeart/2005/8/layout/vList2"/>
    <dgm:cxn modelId="{18CC88B9-83FF-4017-B218-2D146607F36D}" type="presParOf" srcId="{BFFA9EA0-FCC9-442C-9E5D-8A4157CBF7E1}" destId="{7D324B7D-0C8C-43CC-A3E5-AE1FDADF9FF1}" srcOrd="29" destOrd="0" presId="urn:microsoft.com/office/officeart/2005/8/layout/vList2"/>
    <dgm:cxn modelId="{6D7D058F-7915-4FE9-9A8F-C64C1BA68E46}" type="presParOf" srcId="{BFFA9EA0-FCC9-442C-9E5D-8A4157CBF7E1}" destId="{FE9ED6A5-2D29-42F8-98B5-44626BD13295}" srcOrd="30" destOrd="0" presId="urn:microsoft.com/office/officeart/2005/8/layout/vList2"/>
    <dgm:cxn modelId="{1FE19456-1DDB-40FA-9444-E18FA11FE754}" type="presParOf" srcId="{BFFA9EA0-FCC9-442C-9E5D-8A4157CBF7E1}" destId="{4EB75FC9-1693-40C7-A0F7-69D2547BD967}" srcOrd="31" destOrd="0" presId="urn:microsoft.com/office/officeart/2005/8/layout/vList2"/>
    <dgm:cxn modelId="{139F535C-6A80-4340-93A3-BE2D79FEAB66}" type="presParOf" srcId="{BFFA9EA0-FCC9-442C-9E5D-8A4157CBF7E1}" destId="{844294DD-17C3-4ECD-AB5A-C1B2F58056F7}" srcOrd="3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F6AC32-FBF8-4E73-A498-6EB723B4195C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196B0D04-8E2F-420F-945E-7E02FC6B2DD5}">
      <dgm:prSet custT="1"/>
      <dgm:spPr>
        <a:noFill/>
        <a:ln>
          <a:noFill/>
        </a:ln>
      </dgm:spPr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rtl="0"/>
          <a:r>
            <a:rPr lang="en-US" sz="3200" b="1" dirty="0" smtClean="0">
              <a:latin typeface="+mj-lt"/>
            </a:rPr>
            <a:t>Churches, Campus and Village Complex</a:t>
          </a:r>
          <a:endParaRPr lang="en-US" sz="3200" dirty="0">
            <a:latin typeface="+mj-lt"/>
          </a:endParaRPr>
        </a:p>
      </dgm:t>
    </dgm:pt>
    <dgm:pt modelId="{BEE632F5-7D22-48AD-8E6F-24E52789716E}" type="parTrans" cxnId="{C96CDB4B-99A5-46E2-97A9-60FC7D561F52}">
      <dgm:prSet/>
      <dgm:spPr/>
      <dgm:t>
        <a:bodyPr/>
        <a:lstStyle/>
        <a:p>
          <a:endParaRPr lang="en-US"/>
        </a:p>
      </dgm:t>
    </dgm:pt>
    <dgm:pt modelId="{D799F315-C9E6-4D4E-92EB-4D07097EACC6}" type="sibTrans" cxnId="{C96CDB4B-99A5-46E2-97A9-60FC7D561F52}">
      <dgm:prSet/>
      <dgm:spPr/>
      <dgm:t>
        <a:bodyPr/>
        <a:lstStyle/>
        <a:p>
          <a:endParaRPr lang="en-US"/>
        </a:p>
      </dgm:t>
    </dgm:pt>
    <dgm:pt modelId="{391325B3-A534-4F08-AEEA-B1F23060F283}" type="pres">
      <dgm:prSet presAssocID="{72F6AC32-FBF8-4E73-A498-6EB723B4195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A686CFB-8B9D-4DAE-AB77-EA77CC5F212A}" type="pres">
      <dgm:prSet presAssocID="{196B0D04-8E2F-420F-945E-7E02FC6B2DD5}" presName="parentText" presStyleLbl="node1" presStyleIdx="0" presStyleCnt="1" custLinFactNeighborX="-2804" custLinFactNeighborY="-3219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6CDB4B-99A5-46E2-97A9-60FC7D561F52}" srcId="{72F6AC32-FBF8-4E73-A498-6EB723B4195C}" destId="{196B0D04-8E2F-420F-945E-7E02FC6B2DD5}" srcOrd="0" destOrd="0" parTransId="{BEE632F5-7D22-48AD-8E6F-24E52789716E}" sibTransId="{D799F315-C9E6-4D4E-92EB-4D07097EACC6}"/>
    <dgm:cxn modelId="{835F50D8-42A7-484E-901A-5C2F82EBC94E}" type="presOf" srcId="{72F6AC32-FBF8-4E73-A498-6EB723B4195C}" destId="{391325B3-A534-4F08-AEEA-B1F23060F283}" srcOrd="0" destOrd="0" presId="urn:microsoft.com/office/officeart/2005/8/layout/vList2"/>
    <dgm:cxn modelId="{DE0DB974-EA55-4CC7-9663-F7EE97334363}" type="presOf" srcId="{196B0D04-8E2F-420F-945E-7E02FC6B2DD5}" destId="{6A686CFB-8B9D-4DAE-AB77-EA77CC5F212A}" srcOrd="0" destOrd="0" presId="urn:microsoft.com/office/officeart/2005/8/layout/vList2"/>
    <dgm:cxn modelId="{DD58D964-B6D2-4B6D-BB13-6001DC8BBF34}" type="presParOf" srcId="{391325B3-A534-4F08-AEEA-B1F23060F283}" destId="{6A686CFB-8B9D-4DAE-AB77-EA77CC5F212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BF7608-1E1B-4DCA-B216-C7B0CD73EEF6}" type="doc">
      <dgm:prSet loTypeId="urn:microsoft.com/office/officeart/2005/8/layout/cycle3" loCatId="cycle" qsTypeId="urn:microsoft.com/office/officeart/2005/8/quickstyle/3d3" qsCatId="3D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97B446BF-6785-46B2-8408-68ECE1BEE950}">
      <dgm:prSet/>
      <dgm:spPr/>
      <dgm:t>
        <a:bodyPr/>
        <a:lstStyle/>
        <a:p>
          <a:pPr rtl="0"/>
          <a:r>
            <a:rPr lang="en-US" dirty="0" smtClean="0"/>
            <a:t>Employees</a:t>
          </a:r>
          <a:endParaRPr lang="en-US" dirty="0"/>
        </a:p>
      </dgm:t>
    </dgm:pt>
    <dgm:pt modelId="{59039B52-4D1D-4FEF-85D8-8F71A3F3E6CD}" type="parTrans" cxnId="{5ED94166-B34A-4FDB-890D-E4D3343D7879}">
      <dgm:prSet/>
      <dgm:spPr/>
      <dgm:t>
        <a:bodyPr/>
        <a:lstStyle/>
        <a:p>
          <a:endParaRPr lang="en-US"/>
        </a:p>
      </dgm:t>
    </dgm:pt>
    <dgm:pt modelId="{11E9B64B-F04B-4D86-AB11-C4CED1B6F365}" type="sibTrans" cxnId="{5ED94166-B34A-4FDB-890D-E4D3343D7879}">
      <dgm:prSet/>
      <dgm:spPr/>
      <dgm:t>
        <a:bodyPr/>
        <a:lstStyle/>
        <a:p>
          <a:endParaRPr lang="en-US" dirty="0"/>
        </a:p>
      </dgm:t>
    </dgm:pt>
    <dgm:pt modelId="{9FB8BE79-767C-47DC-B20A-71431E7022F2}">
      <dgm:prSet/>
      <dgm:spPr/>
      <dgm:t>
        <a:bodyPr/>
        <a:lstStyle/>
        <a:p>
          <a:pPr rtl="0"/>
          <a:r>
            <a:rPr lang="en-US" dirty="0" smtClean="0"/>
            <a:t>Independent Contractors</a:t>
          </a:r>
          <a:endParaRPr lang="en-US" dirty="0"/>
        </a:p>
      </dgm:t>
    </dgm:pt>
    <dgm:pt modelId="{E8B3508F-C9E0-44D8-A4F2-3D751B425903}" type="parTrans" cxnId="{EEA92874-3BD1-4FD0-A2AC-BACDF47B1926}">
      <dgm:prSet/>
      <dgm:spPr/>
      <dgm:t>
        <a:bodyPr/>
        <a:lstStyle/>
        <a:p>
          <a:endParaRPr lang="en-US"/>
        </a:p>
      </dgm:t>
    </dgm:pt>
    <dgm:pt modelId="{ED98FEA7-7A7B-4D29-8AF8-07E90375430A}" type="sibTrans" cxnId="{EEA92874-3BD1-4FD0-A2AC-BACDF47B1926}">
      <dgm:prSet/>
      <dgm:spPr/>
      <dgm:t>
        <a:bodyPr/>
        <a:lstStyle/>
        <a:p>
          <a:endParaRPr lang="en-US"/>
        </a:p>
      </dgm:t>
    </dgm:pt>
    <dgm:pt modelId="{A6EBE646-E772-467F-B4F1-A406471595D9}">
      <dgm:prSet/>
      <dgm:spPr/>
      <dgm:t>
        <a:bodyPr/>
        <a:lstStyle/>
        <a:p>
          <a:pPr rtl="0"/>
          <a:r>
            <a:rPr lang="en-US" dirty="0" smtClean="0"/>
            <a:t>Consultants</a:t>
          </a:r>
          <a:endParaRPr lang="en-US" dirty="0"/>
        </a:p>
      </dgm:t>
    </dgm:pt>
    <dgm:pt modelId="{3AE9D7A4-E648-4737-9859-8FD0FD37B783}" type="parTrans" cxnId="{B853CBF8-0CDD-4987-9AD0-D94E74B8E227}">
      <dgm:prSet/>
      <dgm:spPr/>
      <dgm:t>
        <a:bodyPr/>
        <a:lstStyle/>
        <a:p>
          <a:endParaRPr lang="en-US"/>
        </a:p>
      </dgm:t>
    </dgm:pt>
    <dgm:pt modelId="{4E0EA727-3066-413C-AD47-16742B24DD6F}" type="sibTrans" cxnId="{B853CBF8-0CDD-4987-9AD0-D94E74B8E227}">
      <dgm:prSet/>
      <dgm:spPr/>
      <dgm:t>
        <a:bodyPr/>
        <a:lstStyle/>
        <a:p>
          <a:endParaRPr lang="en-US"/>
        </a:p>
      </dgm:t>
    </dgm:pt>
    <dgm:pt modelId="{6DDF914F-1B2F-4DCD-AA30-249922176EE5}">
      <dgm:prSet/>
      <dgm:spPr/>
      <dgm:t>
        <a:bodyPr/>
        <a:lstStyle/>
        <a:p>
          <a:pPr rtl="0"/>
          <a:r>
            <a:rPr lang="en-US" dirty="0" smtClean="0"/>
            <a:t>Volunteers</a:t>
          </a:r>
          <a:endParaRPr lang="en-US" dirty="0"/>
        </a:p>
      </dgm:t>
    </dgm:pt>
    <dgm:pt modelId="{149F7338-C2AF-461B-868C-695696588841}" type="parTrans" cxnId="{89767474-9EAF-45E8-959F-9AE67B7616E7}">
      <dgm:prSet/>
      <dgm:spPr/>
      <dgm:t>
        <a:bodyPr/>
        <a:lstStyle/>
        <a:p>
          <a:endParaRPr lang="en-US"/>
        </a:p>
      </dgm:t>
    </dgm:pt>
    <dgm:pt modelId="{3CF34AFB-65ED-4E2E-8101-0CC70BDD77ED}" type="sibTrans" cxnId="{89767474-9EAF-45E8-959F-9AE67B7616E7}">
      <dgm:prSet/>
      <dgm:spPr/>
      <dgm:t>
        <a:bodyPr/>
        <a:lstStyle/>
        <a:p>
          <a:endParaRPr lang="en-US"/>
        </a:p>
      </dgm:t>
    </dgm:pt>
    <dgm:pt modelId="{CDD37371-D964-4A81-8AF7-D712FB3400B4}">
      <dgm:prSet/>
      <dgm:spPr/>
      <dgm:t>
        <a:bodyPr/>
        <a:lstStyle/>
        <a:p>
          <a:pPr rtl="0"/>
          <a:r>
            <a:rPr lang="en-US" dirty="0" smtClean="0"/>
            <a:t>Loaned Executives</a:t>
          </a:r>
          <a:endParaRPr lang="en-US" dirty="0"/>
        </a:p>
      </dgm:t>
    </dgm:pt>
    <dgm:pt modelId="{6F2DB190-0CBE-4519-8191-881162099155}" type="parTrans" cxnId="{0CFF238A-855C-4783-8436-11AFBA35650D}">
      <dgm:prSet/>
      <dgm:spPr/>
      <dgm:t>
        <a:bodyPr/>
        <a:lstStyle/>
        <a:p>
          <a:endParaRPr lang="en-US"/>
        </a:p>
      </dgm:t>
    </dgm:pt>
    <dgm:pt modelId="{11F00291-D716-4C95-B588-CA4CAE5A5C09}" type="sibTrans" cxnId="{0CFF238A-855C-4783-8436-11AFBA35650D}">
      <dgm:prSet/>
      <dgm:spPr/>
      <dgm:t>
        <a:bodyPr/>
        <a:lstStyle/>
        <a:p>
          <a:endParaRPr lang="en-US"/>
        </a:p>
      </dgm:t>
    </dgm:pt>
    <dgm:pt modelId="{C2AD572D-0BB6-4C34-853C-EE91DE86900D}" type="pres">
      <dgm:prSet presAssocID="{20BF7608-1E1B-4DCA-B216-C7B0CD73EEF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DC4B163-C599-46F6-ADEF-EA481E673F0A}" type="pres">
      <dgm:prSet presAssocID="{20BF7608-1E1B-4DCA-B216-C7B0CD73EEF6}" presName="cycle" presStyleCnt="0"/>
      <dgm:spPr/>
    </dgm:pt>
    <dgm:pt modelId="{3EF23527-0D14-47E4-8DF8-7DFF4E7EC862}" type="pres">
      <dgm:prSet presAssocID="{97B446BF-6785-46B2-8408-68ECE1BEE950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95CA4A-C4AE-4BF0-800F-07442A6E9F3D}" type="pres">
      <dgm:prSet presAssocID="{11E9B64B-F04B-4D86-AB11-C4CED1B6F365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7EBDAE80-1EDF-4FDD-B701-856E1245D3E8}" type="pres">
      <dgm:prSet presAssocID="{9FB8BE79-767C-47DC-B20A-71431E7022F2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449D3D-3088-4CD1-9784-5201E472DEB2}" type="pres">
      <dgm:prSet presAssocID="{A6EBE646-E772-467F-B4F1-A406471595D9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1974B2-46E3-46F7-B724-7990BCAFCCC5}" type="pres">
      <dgm:prSet presAssocID="{6DDF914F-1B2F-4DCD-AA30-249922176EE5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022966-77B3-4449-998A-E0C5259F3252}" type="pres">
      <dgm:prSet presAssocID="{CDD37371-D964-4A81-8AF7-D712FB3400B4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AFD46E9-6391-4A03-9C01-6E5813AD8954}" type="presOf" srcId="{6DDF914F-1B2F-4DCD-AA30-249922176EE5}" destId="{8B1974B2-46E3-46F7-B724-7990BCAFCCC5}" srcOrd="0" destOrd="0" presId="urn:microsoft.com/office/officeart/2005/8/layout/cycle3"/>
    <dgm:cxn modelId="{5ED94166-B34A-4FDB-890D-E4D3343D7879}" srcId="{20BF7608-1E1B-4DCA-B216-C7B0CD73EEF6}" destId="{97B446BF-6785-46B2-8408-68ECE1BEE950}" srcOrd="0" destOrd="0" parTransId="{59039B52-4D1D-4FEF-85D8-8F71A3F3E6CD}" sibTransId="{11E9B64B-F04B-4D86-AB11-C4CED1B6F365}"/>
    <dgm:cxn modelId="{0CFF238A-855C-4783-8436-11AFBA35650D}" srcId="{20BF7608-1E1B-4DCA-B216-C7B0CD73EEF6}" destId="{CDD37371-D964-4A81-8AF7-D712FB3400B4}" srcOrd="4" destOrd="0" parTransId="{6F2DB190-0CBE-4519-8191-881162099155}" sibTransId="{11F00291-D716-4C95-B588-CA4CAE5A5C09}"/>
    <dgm:cxn modelId="{EEA92874-3BD1-4FD0-A2AC-BACDF47B1926}" srcId="{20BF7608-1E1B-4DCA-B216-C7B0CD73EEF6}" destId="{9FB8BE79-767C-47DC-B20A-71431E7022F2}" srcOrd="1" destOrd="0" parTransId="{E8B3508F-C9E0-44D8-A4F2-3D751B425903}" sibTransId="{ED98FEA7-7A7B-4D29-8AF8-07E90375430A}"/>
    <dgm:cxn modelId="{8023EEAA-FE2B-49F9-885D-660894BF5BE0}" type="presOf" srcId="{20BF7608-1E1B-4DCA-B216-C7B0CD73EEF6}" destId="{C2AD572D-0BB6-4C34-853C-EE91DE86900D}" srcOrd="0" destOrd="0" presId="urn:microsoft.com/office/officeart/2005/8/layout/cycle3"/>
    <dgm:cxn modelId="{46D51C25-4D86-42AD-8A38-E163D4FDA0B5}" type="presOf" srcId="{CDD37371-D964-4A81-8AF7-D712FB3400B4}" destId="{5C022966-77B3-4449-998A-E0C5259F3252}" srcOrd="0" destOrd="0" presId="urn:microsoft.com/office/officeart/2005/8/layout/cycle3"/>
    <dgm:cxn modelId="{D6CC8370-FA86-4D4E-82D8-FC18B8EFE61A}" type="presOf" srcId="{9FB8BE79-767C-47DC-B20A-71431E7022F2}" destId="{7EBDAE80-1EDF-4FDD-B701-856E1245D3E8}" srcOrd="0" destOrd="0" presId="urn:microsoft.com/office/officeart/2005/8/layout/cycle3"/>
    <dgm:cxn modelId="{85EAE40E-D8C2-49A7-BDB3-7A89BE472E4B}" type="presOf" srcId="{97B446BF-6785-46B2-8408-68ECE1BEE950}" destId="{3EF23527-0D14-47E4-8DF8-7DFF4E7EC862}" srcOrd="0" destOrd="0" presId="urn:microsoft.com/office/officeart/2005/8/layout/cycle3"/>
    <dgm:cxn modelId="{E72E34FD-6D06-4994-A550-8610730376EA}" type="presOf" srcId="{11E9B64B-F04B-4D86-AB11-C4CED1B6F365}" destId="{2395CA4A-C4AE-4BF0-800F-07442A6E9F3D}" srcOrd="0" destOrd="0" presId="urn:microsoft.com/office/officeart/2005/8/layout/cycle3"/>
    <dgm:cxn modelId="{89767474-9EAF-45E8-959F-9AE67B7616E7}" srcId="{20BF7608-1E1B-4DCA-B216-C7B0CD73EEF6}" destId="{6DDF914F-1B2F-4DCD-AA30-249922176EE5}" srcOrd="3" destOrd="0" parTransId="{149F7338-C2AF-461B-868C-695696588841}" sibTransId="{3CF34AFB-65ED-4E2E-8101-0CC70BDD77ED}"/>
    <dgm:cxn modelId="{B853CBF8-0CDD-4987-9AD0-D94E74B8E227}" srcId="{20BF7608-1E1B-4DCA-B216-C7B0CD73EEF6}" destId="{A6EBE646-E772-467F-B4F1-A406471595D9}" srcOrd="2" destOrd="0" parTransId="{3AE9D7A4-E648-4737-9859-8FD0FD37B783}" sibTransId="{4E0EA727-3066-413C-AD47-16742B24DD6F}"/>
    <dgm:cxn modelId="{5CC9CFD7-3999-46D2-B330-3D1240F63773}" type="presOf" srcId="{A6EBE646-E772-467F-B4F1-A406471595D9}" destId="{94449D3D-3088-4CD1-9784-5201E472DEB2}" srcOrd="0" destOrd="0" presId="urn:microsoft.com/office/officeart/2005/8/layout/cycle3"/>
    <dgm:cxn modelId="{51A2D2C1-CADC-49BE-A897-0288CCECDC53}" type="presParOf" srcId="{C2AD572D-0BB6-4C34-853C-EE91DE86900D}" destId="{5DC4B163-C599-46F6-ADEF-EA481E673F0A}" srcOrd="0" destOrd="0" presId="urn:microsoft.com/office/officeart/2005/8/layout/cycle3"/>
    <dgm:cxn modelId="{A4FE5D59-96CF-455C-9E04-E033DBC4AA5B}" type="presParOf" srcId="{5DC4B163-C599-46F6-ADEF-EA481E673F0A}" destId="{3EF23527-0D14-47E4-8DF8-7DFF4E7EC862}" srcOrd="0" destOrd="0" presId="urn:microsoft.com/office/officeart/2005/8/layout/cycle3"/>
    <dgm:cxn modelId="{55F407C4-8958-4D66-9848-BA43639D468B}" type="presParOf" srcId="{5DC4B163-C599-46F6-ADEF-EA481E673F0A}" destId="{2395CA4A-C4AE-4BF0-800F-07442A6E9F3D}" srcOrd="1" destOrd="0" presId="urn:microsoft.com/office/officeart/2005/8/layout/cycle3"/>
    <dgm:cxn modelId="{9C6059DF-57B7-4171-8104-2A1FDE95C5E0}" type="presParOf" srcId="{5DC4B163-C599-46F6-ADEF-EA481E673F0A}" destId="{7EBDAE80-1EDF-4FDD-B701-856E1245D3E8}" srcOrd="2" destOrd="0" presId="urn:microsoft.com/office/officeart/2005/8/layout/cycle3"/>
    <dgm:cxn modelId="{4938C78E-9AFC-48C8-A128-6F66B51C0615}" type="presParOf" srcId="{5DC4B163-C599-46F6-ADEF-EA481E673F0A}" destId="{94449D3D-3088-4CD1-9784-5201E472DEB2}" srcOrd="3" destOrd="0" presId="urn:microsoft.com/office/officeart/2005/8/layout/cycle3"/>
    <dgm:cxn modelId="{80F3E11F-4BC3-47C5-B51F-950CD8F48D7F}" type="presParOf" srcId="{5DC4B163-C599-46F6-ADEF-EA481E673F0A}" destId="{8B1974B2-46E3-46F7-B724-7990BCAFCCC5}" srcOrd="4" destOrd="0" presId="urn:microsoft.com/office/officeart/2005/8/layout/cycle3"/>
    <dgm:cxn modelId="{C6EE2A69-668C-4ED4-88D7-9343460391F8}" type="presParOf" srcId="{5DC4B163-C599-46F6-ADEF-EA481E673F0A}" destId="{5C022966-77B3-4449-998A-E0C5259F3252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BA0786-FB46-4951-8485-436E9D3CE7F6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123B19F-D529-462F-87E1-2344AB4339B1}">
      <dgm:prSet custT="1"/>
      <dgm:spPr>
        <a:ln>
          <a:noFill/>
        </a:ln>
      </dgm:spPr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rtl="0"/>
          <a:r>
            <a:rPr lang="en-US" sz="22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erdana" pitchFamily="34" charset="0"/>
            </a:rPr>
            <a:t>SJBC Organizational Chart </a:t>
          </a:r>
          <a:br>
            <a:rPr lang="en-US" sz="22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erdana" pitchFamily="34" charset="0"/>
            </a:rPr>
          </a:br>
          <a:r>
            <a:rPr lang="en-US" sz="22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erdana" pitchFamily="34" charset="0"/>
            </a:rPr>
            <a:t>Represents a Staff of 2400 which consists of:</a:t>
          </a:r>
          <a:br>
            <a:rPr lang="en-US" sz="22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erdana" pitchFamily="34" charset="0"/>
            </a:rPr>
          </a:br>
          <a:endParaRPr lang="en-US" sz="2200" b="1" cap="none" spc="0" dirty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Verdana" pitchFamily="34" charset="0"/>
          </a:endParaRPr>
        </a:p>
      </dgm:t>
    </dgm:pt>
    <dgm:pt modelId="{FF96FAF8-F680-423E-94EB-E477292E858D}" type="parTrans" cxnId="{FCFAF4B9-7960-4C65-B662-8693B6E6D5A9}">
      <dgm:prSet/>
      <dgm:spPr/>
      <dgm:t>
        <a:bodyPr/>
        <a:lstStyle/>
        <a:p>
          <a:endParaRPr lang="en-US"/>
        </a:p>
      </dgm:t>
    </dgm:pt>
    <dgm:pt modelId="{E0A5AAA2-FE62-41DF-95E9-6641A5D298B1}" type="sibTrans" cxnId="{FCFAF4B9-7960-4C65-B662-8693B6E6D5A9}">
      <dgm:prSet/>
      <dgm:spPr/>
      <dgm:t>
        <a:bodyPr/>
        <a:lstStyle/>
        <a:p>
          <a:endParaRPr lang="en-US"/>
        </a:p>
      </dgm:t>
    </dgm:pt>
    <dgm:pt modelId="{1515EE6E-CDF4-4BD1-AE13-64F291691311}" type="pres">
      <dgm:prSet presAssocID="{92BA0786-FB46-4951-8485-436E9D3CE7F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2520833-1081-42A9-B089-D35BA932C109}" type="pres">
      <dgm:prSet presAssocID="{2123B19F-D529-462F-87E1-2344AB4339B1}" presName="parentText" presStyleLbl="node1" presStyleIdx="0" presStyleCnt="1" custScaleY="30133" custLinFactNeighborX="2315" custLinFactNeighborY="-63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FAF4B9-7960-4C65-B662-8693B6E6D5A9}" srcId="{92BA0786-FB46-4951-8485-436E9D3CE7F6}" destId="{2123B19F-D529-462F-87E1-2344AB4339B1}" srcOrd="0" destOrd="0" parTransId="{FF96FAF8-F680-423E-94EB-E477292E858D}" sibTransId="{E0A5AAA2-FE62-41DF-95E9-6641A5D298B1}"/>
    <dgm:cxn modelId="{9DA8D39C-A825-4BD8-9EB3-84D9A52CB688}" type="presOf" srcId="{2123B19F-D529-462F-87E1-2344AB4339B1}" destId="{D2520833-1081-42A9-B089-D35BA932C109}" srcOrd="0" destOrd="0" presId="urn:microsoft.com/office/officeart/2005/8/layout/vList2"/>
    <dgm:cxn modelId="{E3BD87F6-4AD5-4B09-9055-EC481366F82B}" type="presOf" srcId="{92BA0786-FB46-4951-8485-436E9D3CE7F6}" destId="{1515EE6E-CDF4-4BD1-AE13-64F291691311}" srcOrd="0" destOrd="0" presId="urn:microsoft.com/office/officeart/2005/8/layout/vList2"/>
    <dgm:cxn modelId="{6191A7CB-4C90-4ADB-9364-BBF1AFCED170}" type="presParOf" srcId="{1515EE6E-CDF4-4BD1-AE13-64F291691311}" destId="{D2520833-1081-42A9-B089-D35BA932C10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BC25FB4-4C74-4433-A094-6192EAB17F53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101EBEA9-6015-4106-99C5-6717D40574DC}">
      <dgm:prSet/>
      <dgm:spPr/>
      <dgm:t>
        <a:bodyPr/>
        <a:lstStyle/>
        <a:p>
          <a:pPr rtl="0"/>
          <a:r>
            <a:rPr lang="en-US" dirty="0" smtClean="0"/>
            <a:t>SJB Business Corporation</a:t>
          </a:r>
          <a:endParaRPr lang="en-US" dirty="0"/>
        </a:p>
      </dgm:t>
    </dgm:pt>
    <dgm:pt modelId="{A2125D40-7685-4B13-94D0-5E13A8EA2C46}" type="parTrans" cxnId="{C243D1BD-ADA4-4434-8278-0E752E75E971}">
      <dgm:prSet/>
      <dgm:spPr/>
      <dgm:t>
        <a:bodyPr/>
        <a:lstStyle/>
        <a:p>
          <a:endParaRPr lang="en-US"/>
        </a:p>
      </dgm:t>
    </dgm:pt>
    <dgm:pt modelId="{5B16AA8E-9B89-4C6D-9BE5-71A9A3893DFC}" type="sibTrans" cxnId="{C243D1BD-ADA4-4434-8278-0E752E75E971}">
      <dgm:prSet/>
      <dgm:spPr/>
      <dgm:t>
        <a:bodyPr/>
        <a:lstStyle/>
        <a:p>
          <a:endParaRPr lang="en-US"/>
        </a:p>
      </dgm:t>
    </dgm:pt>
    <dgm:pt modelId="{6BDF7ABF-AD74-424C-9BB5-567B04ABF34B}">
      <dgm:prSet/>
      <dgm:spPr/>
      <dgm:t>
        <a:bodyPr/>
        <a:lstStyle/>
        <a:p>
          <a:pPr rtl="0"/>
          <a:r>
            <a:rPr lang="en-US" dirty="0" smtClean="0"/>
            <a:t>St. John Fruit Belt Community  Development Corporation</a:t>
          </a:r>
          <a:endParaRPr lang="en-US" dirty="0"/>
        </a:p>
      </dgm:t>
    </dgm:pt>
    <dgm:pt modelId="{D087E020-2832-466D-BC5D-D49E97B086F0}" type="parTrans" cxnId="{7A73347F-E5FF-4E61-B388-D129DC57AE2F}">
      <dgm:prSet/>
      <dgm:spPr/>
      <dgm:t>
        <a:bodyPr/>
        <a:lstStyle/>
        <a:p>
          <a:endParaRPr lang="en-US"/>
        </a:p>
      </dgm:t>
    </dgm:pt>
    <dgm:pt modelId="{1AB8ED57-4531-4C14-9678-E71DA7CF61FC}" type="sibTrans" cxnId="{7A73347F-E5FF-4E61-B388-D129DC57AE2F}">
      <dgm:prSet/>
      <dgm:spPr/>
      <dgm:t>
        <a:bodyPr/>
        <a:lstStyle/>
        <a:p>
          <a:endParaRPr lang="en-US"/>
        </a:p>
      </dgm:t>
    </dgm:pt>
    <dgm:pt modelId="{AB5AF627-1105-4471-83E7-9C1BB7AB4EEB}">
      <dgm:prSet/>
      <dgm:spPr/>
      <dgm:t>
        <a:bodyPr/>
        <a:lstStyle/>
        <a:p>
          <a:pPr rtl="0"/>
          <a:r>
            <a:rPr lang="en-US" dirty="0" smtClean="0"/>
            <a:t>Virginia-Michigan Housing Development Corporation</a:t>
          </a:r>
          <a:endParaRPr lang="en-US" dirty="0"/>
        </a:p>
      </dgm:t>
    </dgm:pt>
    <dgm:pt modelId="{4D2AAB64-1814-4087-8130-D9D9DAF8A468}" type="parTrans" cxnId="{DDDDBD55-701A-4F8C-A2E6-A40AD60229FA}">
      <dgm:prSet/>
      <dgm:spPr/>
      <dgm:t>
        <a:bodyPr/>
        <a:lstStyle/>
        <a:p>
          <a:endParaRPr lang="en-US"/>
        </a:p>
      </dgm:t>
    </dgm:pt>
    <dgm:pt modelId="{CDA62FC3-89BC-4007-9CC0-888EB557F630}" type="sibTrans" cxnId="{DDDDBD55-701A-4F8C-A2E6-A40AD60229FA}">
      <dgm:prSet/>
      <dgm:spPr/>
      <dgm:t>
        <a:bodyPr/>
        <a:lstStyle/>
        <a:p>
          <a:endParaRPr lang="en-US"/>
        </a:p>
      </dgm:t>
    </dgm:pt>
    <dgm:pt modelId="{2598EF06-3920-4C72-B06B-B94EBB8276D2}">
      <dgm:prSet/>
      <dgm:spPr/>
      <dgm:t>
        <a:bodyPr/>
        <a:lstStyle/>
        <a:p>
          <a:pPr rtl="0"/>
          <a:r>
            <a:rPr lang="en-US" dirty="0" smtClean="0"/>
            <a:t>Oak-Michigan Housing Development Corporation</a:t>
          </a:r>
          <a:endParaRPr lang="en-US" dirty="0"/>
        </a:p>
      </dgm:t>
    </dgm:pt>
    <dgm:pt modelId="{C37C6539-058A-4532-A9A1-4C44A8FBE439}" type="parTrans" cxnId="{C8E4228E-D5FA-442A-B454-ECE63426DE08}">
      <dgm:prSet/>
      <dgm:spPr/>
      <dgm:t>
        <a:bodyPr/>
        <a:lstStyle/>
        <a:p>
          <a:endParaRPr lang="en-US"/>
        </a:p>
      </dgm:t>
    </dgm:pt>
    <dgm:pt modelId="{3605C91F-75A2-4D95-9D8D-DFECD7AAD8ED}" type="sibTrans" cxnId="{C8E4228E-D5FA-442A-B454-ECE63426DE08}">
      <dgm:prSet/>
      <dgm:spPr/>
      <dgm:t>
        <a:bodyPr/>
        <a:lstStyle/>
        <a:p>
          <a:endParaRPr lang="en-US"/>
        </a:p>
      </dgm:t>
    </dgm:pt>
    <dgm:pt modelId="{3200F942-B4FC-4FD8-A5D9-8FB315CB6577}">
      <dgm:prSet/>
      <dgm:spPr/>
      <dgm:t>
        <a:bodyPr/>
        <a:lstStyle/>
        <a:p>
          <a:pPr rtl="0"/>
          <a:r>
            <a:rPr lang="en-US" dirty="0" smtClean="0"/>
            <a:t>Blessed of the Lord Ministries</a:t>
          </a:r>
          <a:endParaRPr lang="en-US" dirty="0"/>
        </a:p>
      </dgm:t>
    </dgm:pt>
    <dgm:pt modelId="{7E388F0B-9558-4D5C-8175-32BF8C893589}" type="parTrans" cxnId="{E9C532A5-DD3D-416C-9794-D89795CD6332}">
      <dgm:prSet/>
      <dgm:spPr/>
      <dgm:t>
        <a:bodyPr/>
        <a:lstStyle/>
        <a:p>
          <a:endParaRPr lang="en-US"/>
        </a:p>
      </dgm:t>
    </dgm:pt>
    <dgm:pt modelId="{1FE4C9D1-A69B-47D2-A121-9629CD04F349}" type="sibTrans" cxnId="{E9C532A5-DD3D-416C-9794-D89795CD6332}">
      <dgm:prSet/>
      <dgm:spPr/>
      <dgm:t>
        <a:bodyPr/>
        <a:lstStyle/>
        <a:p>
          <a:endParaRPr lang="en-US"/>
        </a:p>
      </dgm:t>
    </dgm:pt>
    <dgm:pt modelId="{E9730238-6CEE-4D3F-A6C4-0064BB605551}">
      <dgm:prSet/>
      <dgm:spPr/>
      <dgm:t>
        <a:bodyPr/>
        <a:lstStyle/>
        <a:p>
          <a:pPr rtl="0"/>
          <a:r>
            <a:rPr lang="en-US" dirty="0" smtClean="0"/>
            <a:t>St. John Christian Academy*</a:t>
          </a:r>
          <a:endParaRPr lang="en-US" dirty="0"/>
        </a:p>
      </dgm:t>
    </dgm:pt>
    <dgm:pt modelId="{C8E4F8C6-B29B-493E-8E5A-93F14CB3C425}" type="parTrans" cxnId="{E422F85D-F90F-4A34-B584-89A57ABB587D}">
      <dgm:prSet/>
      <dgm:spPr/>
      <dgm:t>
        <a:bodyPr/>
        <a:lstStyle/>
        <a:p>
          <a:endParaRPr lang="en-US"/>
        </a:p>
      </dgm:t>
    </dgm:pt>
    <dgm:pt modelId="{2C7879B9-1E38-441C-8280-3CD4846DDD03}" type="sibTrans" cxnId="{E422F85D-F90F-4A34-B584-89A57ABB587D}">
      <dgm:prSet/>
      <dgm:spPr/>
      <dgm:t>
        <a:bodyPr/>
        <a:lstStyle/>
        <a:p>
          <a:endParaRPr lang="en-US"/>
        </a:p>
      </dgm:t>
    </dgm:pt>
    <dgm:pt modelId="{F1E0EAEA-7BB6-43B1-B7C4-4C2715880813}">
      <dgm:prSet/>
      <dgm:spPr/>
      <dgm:t>
        <a:bodyPr/>
        <a:lstStyle/>
        <a:p>
          <a:pPr rtl="0"/>
          <a:r>
            <a:rPr lang="en-US" dirty="0" smtClean="0"/>
            <a:t>Aloma D. Johnson FBCCS</a:t>
          </a:r>
          <a:r>
            <a:rPr lang="en-US" b="1" dirty="0" smtClean="0"/>
            <a:t>*</a:t>
          </a:r>
          <a:endParaRPr lang="en-US" b="1" dirty="0"/>
        </a:p>
      </dgm:t>
    </dgm:pt>
    <dgm:pt modelId="{BA3A0B21-5D82-4885-A0EA-13A6D252E8BD}" type="parTrans" cxnId="{0A9543EF-C71C-411C-B14A-D0D96253E20C}">
      <dgm:prSet/>
      <dgm:spPr/>
      <dgm:t>
        <a:bodyPr/>
        <a:lstStyle/>
        <a:p>
          <a:endParaRPr lang="en-US"/>
        </a:p>
      </dgm:t>
    </dgm:pt>
    <dgm:pt modelId="{D7A2AD3B-3122-4925-9964-A82AAE0F68C4}" type="sibTrans" cxnId="{0A9543EF-C71C-411C-B14A-D0D96253E20C}">
      <dgm:prSet/>
      <dgm:spPr/>
      <dgm:t>
        <a:bodyPr/>
        <a:lstStyle/>
        <a:p>
          <a:endParaRPr lang="en-US"/>
        </a:p>
      </dgm:t>
    </dgm:pt>
    <dgm:pt modelId="{339E61C8-AEB9-448B-BD05-3B73D8746055}">
      <dgm:prSet/>
      <dgm:spPr/>
      <dgm:t>
        <a:bodyPr/>
        <a:lstStyle/>
        <a:p>
          <a:pPr rtl="0"/>
          <a:r>
            <a:rPr lang="en-US" dirty="0" smtClean="0"/>
            <a:t>Rev. Dr. Bennett W. Smith Sr. Family Life Center</a:t>
          </a:r>
          <a:endParaRPr lang="en-US" dirty="0"/>
        </a:p>
      </dgm:t>
    </dgm:pt>
    <dgm:pt modelId="{5BDFF34C-EF8E-438D-823D-670C16054816}" type="parTrans" cxnId="{30DB8457-F0AE-4015-842B-F43C1364E433}">
      <dgm:prSet/>
      <dgm:spPr/>
      <dgm:t>
        <a:bodyPr/>
        <a:lstStyle/>
        <a:p>
          <a:endParaRPr lang="en-US"/>
        </a:p>
      </dgm:t>
    </dgm:pt>
    <dgm:pt modelId="{CD9C19E9-C765-4900-A230-B311E0258A51}" type="sibTrans" cxnId="{30DB8457-F0AE-4015-842B-F43C1364E433}">
      <dgm:prSet/>
      <dgm:spPr/>
      <dgm:t>
        <a:bodyPr/>
        <a:lstStyle/>
        <a:p>
          <a:endParaRPr lang="en-US"/>
        </a:p>
      </dgm:t>
    </dgm:pt>
    <dgm:pt modelId="{A01F585D-FC3D-4237-8FF8-F9753516F75F}">
      <dgm:prSet/>
      <dgm:spPr/>
      <dgm:t>
        <a:bodyPr/>
        <a:lstStyle/>
        <a:p>
          <a:pPr rtl="0"/>
          <a:r>
            <a:rPr lang="en-US" dirty="0" smtClean="0"/>
            <a:t>St. John Real Estate Corporation</a:t>
          </a:r>
          <a:endParaRPr lang="en-US" dirty="0"/>
        </a:p>
      </dgm:t>
    </dgm:pt>
    <dgm:pt modelId="{A92E5398-828B-43BB-90D3-A8E0B642C3AC}" type="parTrans" cxnId="{A22C1E1F-AFBD-41AF-A0B2-7A4D11DDE5B9}">
      <dgm:prSet/>
      <dgm:spPr/>
      <dgm:t>
        <a:bodyPr/>
        <a:lstStyle/>
        <a:p>
          <a:endParaRPr lang="en-US"/>
        </a:p>
      </dgm:t>
    </dgm:pt>
    <dgm:pt modelId="{5B6B67B9-256E-490B-8091-183765EC43D1}" type="sibTrans" cxnId="{A22C1E1F-AFBD-41AF-A0B2-7A4D11DDE5B9}">
      <dgm:prSet/>
      <dgm:spPr/>
      <dgm:t>
        <a:bodyPr/>
        <a:lstStyle/>
        <a:p>
          <a:endParaRPr lang="en-US"/>
        </a:p>
      </dgm:t>
    </dgm:pt>
    <dgm:pt modelId="{08C606B5-C2EA-4685-B4A0-5CDC014EC0B1}">
      <dgm:prSet/>
      <dgm:spPr/>
      <dgm:t>
        <a:bodyPr/>
        <a:lstStyle/>
        <a:p>
          <a:pPr rtl="0"/>
          <a:r>
            <a:rPr lang="en-US" dirty="0" smtClean="0"/>
            <a:t>MC Creative Thinkers</a:t>
          </a:r>
          <a:endParaRPr lang="en-US" dirty="0"/>
        </a:p>
      </dgm:t>
    </dgm:pt>
    <dgm:pt modelId="{8CCF107E-8EDE-496D-81FE-06DF540C4129}" type="sibTrans" cxnId="{49CD4943-E346-418E-9ABC-457B8B8C4B3D}">
      <dgm:prSet/>
      <dgm:spPr/>
      <dgm:t>
        <a:bodyPr/>
        <a:lstStyle/>
        <a:p>
          <a:endParaRPr lang="en-US"/>
        </a:p>
      </dgm:t>
    </dgm:pt>
    <dgm:pt modelId="{692E1661-7ABC-4A70-9767-B4597B0230F5}" type="parTrans" cxnId="{49CD4943-E346-418E-9ABC-457B8B8C4B3D}">
      <dgm:prSet/>
      <dgm:spPr/>
      <dgm:t>
        <a:bodyPr/>
        <a:lstStyle/>
        <a:p>
          <a:endParaRPr lang="en-US"/>
        </a:p>
      </dgm:t>
    </dgm:pt>
    <dgm:pt modelId="{85A24A6B-72D2-4C73-879F-5F4EA34ECDC4}" type="pres">
      <dgm:prSet presAssocID="{5BC25FB4-4C74-4433-A094-6192EAB17F5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FE6D09-EFCF-4153-B73C-046C0452CB48}" type="pres">
      <dgm:prSet presAssocID="{101EBEA9-6015-4106-99C5-6717D40574DC}" presName="parentText" presStyleLbl="node1" presStyleIdx="0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EFBCB2-CABC-484E-A8C6-28B05B40DF30}" type="pres">
      <dgm:prSet presAssocID="{5B16AA8E-9B89-4C6D-9BE5-71A9A3893DFC}" presName="spacer" presStyleCnt="0"/>
      <dgm:spPr/>
    </dgm:pt>
    <dgm:pt modelId="{12BD0041-88F5-4188-8572-784C85D110ED}" type="pres">
      <dgm:prSet presAssocID="{6BDF7ABF-AD74-424C-9BB5-567B04ABF34B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4332A6-9508-4A58-8E06-B4EEE1955952}" type="pres">
      <dgm:prSet presAssocID="{1AB8ED57-4531-4C14-9678-E71DA7CF61FC}" presName="spacer" presStyleCnt="0"/>
      <dgm:spPr/>
    </dgm:pt>
    <dgm:pt modelId="{2DCFCFD9-0849-42EC-89C2-B85C1261105A}" type="pres">
      <dgm:prSet presAssocID="{AB5AF627-1105-4471-83E7-9C1BB7AB4EEB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1DE02B-D63F-44D8-8523-CB207BB1F430}" type="pres">
      <dgm:prSet presAssocID="{CDA62FC3-89BC-4007-9CC0-888EB557F630}" presName="spacer" presStyleCnt="0"/>
      <dgm:spPr/>
    </dgm:pt>
    <dgm:pt modelId="{D0A69FD3-6B30-4EF7-AF25-B30AC7E78DDD}" type="pres">
      <dgm:prSet presAssocID="{2598EF06-3920-4C72-B06B-B94EBB8276D2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DE64D4-73AA-4BCC-A709-4A48987728D9}" type="pres">
      <dgm:prSet presAssocID="{3605C91F-75A2-4D95-9D8D-DFECD7AAD8ED}" presName="spacer" presStyleCnt="0"/>
      <dgm:spPr/>
    </dgm:pt>
    <dgm:pt modelId="{2AA5BF5B-139F-4F90-A259-4838171BB57F}" type="pres">
      <dgm:prSet presAssocID="{3200F942-B4FC-4FD8-A5D9-8FB315CB6577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4A8BD3-C6BA-4026-A2CA-B109A6F7608E}" type="pres">
      <dgm:prSet presAssocID="{1FE4C9D1-A69B-47D2-A121-9629CD04F349}" presName="spacer" presStyleCnt="0"/>
      <dgm:spPr/>
    </dgm:pt>
    <dgm:pt modelId="{17775448-A73E-4ABA-A824-83653CB63B06}" type="pres">
      <dgm:prSet presAssocID="{E9730238-6CEE-4D3F-A6C4-0064BB605551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EF9A37-BF65-4B00-B00F-98822325B6AD}" type="pres">
      <dgm:prSet presAssocID="{2C7879B9-1E38-441C-8280-3CD4846DDD03}" presName="spacer" presStyleCnt="0"/>
      <dgm:spPr/>
    </dgm:pt>
    <dgm:pt modelId="{7254988A-E6E2-421F-B48E-9B1881458508}" type="pres">
      <dgm:prSet presAssocID="{F1E0EAEA-7BB6-43B1-B7C4-4C2715880813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FC35DF-F2F0-42DB-B177-F9476052F82E}" type="pres">
      <dgm:prSet presAssocID="{D7A2AD3B-3122-4925-9964-A82AAE0F68C4}" presName="spacer" presStyleCnt="0"/>
      <dgm:spPr/>
    </dgm:pt>
    <dgm:pt modelId="{9A87459F-BB13-4265-A3B5-7E86C89D42EE}" type="pres">
      <dgm:prSet presAssocID="{339E61C8-AEB9-448B-BD05-3B73D8746055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AF972C-570E-4154-A364-225E5C8551CE}" type="pres">
      <dgm:prSet presAssocID="{CD9C19E9-C765-4900-A230-B311E0258A51}" presName="spacer" presStyleCnt="0"/>
      <dgm:spPr/>
    </dgm:pt>
    <dgm:pt modelId="{608EB271-C4D9-43B2-9B0D-3A0DE1ECC353}" type="pres">
      <dgm:prSet presAssocID="{A01F585D-FC3D-4237-8FF8-F9753516F75F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0F0266-455A-489A-BDA6-68CE638E13DE}" type="pres">
      <dgm:prSet presAssocID="{5B6B67B9-256E-490B-8091-183765EC43D1}" presName="spacer" presStyleCnt="0"/>
      <dgm:spPr/>
    </dgm:pt>
    <dgm:pt modelId="{023A7915-B684-4F01-B1D1-A8AB947C72EF}" type="pres">
      <dgm:prSet presAssocID="{08C606B5-C2EA-4685-B4A0-5CDC014EC0B1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203580-764E-4217-B662-49587B13344E}" type="presOf" srcId="{08C606B5-C2EA-4685-B4A0-5CDC014EC0B1}" destId="{023A7915-B684-4F01-B1D1-A8AB947C72EF}" srcOrd="0" destOrd="0" presId="urn:microsoft.com/office/officeart/2005/8/layout/vList2"/>
    <dgm:cxn modelId="{09886F3C-BA0B-47AB-950F-8C7D2634117B}" type="presOf" srcId="{101EBEA9-6015-4106-99C5-6717D40574DC}" destId="{01FE6D09-EFCF-4153-B73C-046C0452CB48}" srcOrd="0" destOrd="0" presId="urn:microsoft.com/office/officeart/2005/8/layout/vList2"/>
    <dgm:cxn modelId="{A22C1E1F-AFBD-41AF-A0B2-7A4D11DDE5B9}" srcId="{5BC25FB4-4C74-4433-A094-6192EAB17F53}" destId="{A01F585D-FC3D-4237-8FF8-F9753516F75F}" srcOrd="8" destOrd="0" parTransId="{A92E5398-828B-43BB-90D3-A8E0B642C3AC}" sibTransId="{5B6B67B9-256E-490B-8091-183765EC43D1}"/>
    <dgm:cxn modelId="{70AAA72E-5B4B-4929-856B-BBC82AAED30A}" type="presOf" srcId="{6BDF7ABF-AD74-424C-9BB5-567B04ABF34B}" destId="{12BD0041-88F5-4188-8572-784C85D110ED}" srcOrd="0" destOrd="0" presId="urn:microsoft.com/office/officeart/2005/8/layout/vList2"/>
    <dgm:cxn modelId="{11FD8608-FEAB-4A47-B339-20378924DF93}" type="presOf" srcId="{2598EF06-3920-4C72-B06B-B94EBB8276D2}" destId="{D0A69FD3-6B30-4EF7-AF25-B30AC7E78DDD}" srcOrd="0" destOrd="0" presId="urn:microsoft.com/office/officeart/2005/8/layout/vList2"/>
    <dgm:cxn modelId="{30DB8457-F0AE-4015-842B-F43C1364E433}" srcId="{5BC25FB4-4C74-4433-A094-6192EAB17F53}" destId="{339E61C8-AEB9-448B-BD05-3B73D8746055}" srcOrd="7" destOrd="0" parTransId="{5BDFF34C-EF8E-438D-823D-670C16054816}" sibTransId="{CD9C19E9-C765-4900-A230-B311E0258A51}"/>
    <dgm:cxn modelId="{21E82BFD-7628-43C6-88E2-797BB1AF706F}" type="presOf" srcId="{E9730238-6CEE-4D3F-A6C4-0064BB605551}" destId="{17775448-A73E-4ABA-A824-83653CB63B06}" srcOrd="0" destOrd="0" presId="urn:microsoft.com/office/officeart/2005/8/layout/vList2"/>
    <dgm:cxn modelId="{E422F85D-F90F-4A34-B584-89A57ABB587D}" srcId="{5BC25FB4-4C74-4433-A094-6192EAB17F53}" destId="{E9730238-6CEE-4D3F-A6C4-0064BB605551}" srcOrd="5" destOrd="0" parTransId="{C8E4F8C6-B29B-493E-8E5A-93F14CB3C425}" sibTransId="{2C7879B9-1E38-441C-8280-3CD4846DDD03}"/>
    <dgm:cxn modelId="{0B6358E5-F021-4E81-83AB-97A11204E6F9}" type="presOf" srcId="{339E61C8-AEB9-448B-BD05-3B73D8746055}" destId="{9A87459F-BB13-4265-A3B5-7E86C89D42EE}" srcOrd="0" destOrd="0" presId="urn:microsoft.com/office/officeart/2005/8/layout/vList2"/>
    <dgm:cxn modelId="{FFC863D1-BD9A-4E76-90E5-9ACFBBBBBE4D}" type="presOf" srcId="{F1E0EAEA-7BB6-43B1-B7C4-4C2715880813}" destId="{7254988A-E6E2-421F-B48E-9B1881458508}" srcOrd="0" destOrd="0" presId="urn:microsoft.com/office/officeart/2005/8/layout/vList2"/>
    <dgm:cxn modelId="{0A9543EF-C71C-411C-B14A-D0D96253E20C}" srcId="{5BC25FB4-4C74-4433-A094-6192EAB17F53}" destId="{F1E0EAEA-7BB6-43B1-B7C4-4C2715880813}" srcOrd="6" destOrd="0" parTransId="{BA3A0B21-5D82-4885-A0EA-13A6D252E8BD}" sibTransId="{D7A2AD3B-3122-4925-9964-A82AAE0F68C4}"/>
    <dgm:cxn modelId="{E9C532A5-DD3D-416C-9794-D89795CD6332}" srcId="{5BC25FB4-4C74-4433-A094-6192EAB17F53}" destId="{3200F942-B4FC-4FD8-A5D9-8FB315CB6577}" srcOrd="4" destOrd="0" parTransId="{7E388F0B-9558-4D5C-8175-32BF8C893589}" sibTransId="{1FE4C9D1-A69B-47D2-A121-9629CD04F349}"/>
    <dgm:cxn modelId="{7A73347F-E5FF-4E61-B388-D129DC57AE2F}" srcId="{5BC25FB4-4C74-4433-A094-6192EAB17F53}" destId="{6BDF7ABF-AD74-424C-9BB5-567B04ABF34B}" srcOrd="1" destOrd="0" parTransId="{D087E020-2832-466D-BC5D-D49E97B086F0}" sibTransId="{1AB8ED57-4531-4C14-9678-E71DA7CF61FC}"/>
    <dgm:cxn modelId="{1D464720-E755-4D3B-A4F5-8431A868109B}" type="presOf" srcId="{AB5AF627-1105-4471-83E7-9C1BB7AB4EEB}" destId="{2DCFCFD9-0849-42EC-89C2-B85C1261105A}" srcOrd="0" destOrd="0" presId="urn:microsoft.com/office/officeart/2005/8/layout/vList2"/>
    <dgm:cxn modelId="{DDDDBD55-701A-4F8C-A2E6-A40AD60229FA}" srcId="{5BC25FB4-4C74-4433-A094-6192EAB17F53}" destId="{AB5AF627-1105-4471-83E7-9C1BB7AB4EEB}" srcOrd="2" destOrd="0" parTransId="{4D2AAB64-1814-4087-8130-D9D9DAF8A468}" sibTransId="{CDA62FC3-89BC-4007-9CC0-888EB557F630}"/>
    <dgm:cxn modelId="{49CD4943-E346-418E-9ABC-457B8B8C4B3D}" srcId="{5BC25FB4-4C74-4433-A094-6192EAB17F53}" destId="{08C606B5-C2EA-4685-B4A0-5CDC014EC0B1}" srcOrd="9" destOrd="0" parTransId="{692E1661-7ABC-4A70-9767-B4597B0230F5}" sibTransId="{8CCF107E-8EDE-496D-81FE-06DF540C4129}"/>
    <dgm:cxn modelId="{8F1EAC97-9CB9-40C3-9F55-BEA2F3E91CA0}" type="presOf" srcId="{5BC25FB4-4C74-4433-A094-6192EAB17F53}" destId="{85A24A6B-72D2-4C73-879F-5F4EA34ECDC4}" srcOrd="0" destOrd="0" presId="urn:microsoft.com/office/officeart/2005/8/layout/vList2"/>
    <dgm:cxn modelId="{C8E4228E-D5FA-442A-B454-ECE63426DE08}" srcId="{5BC25FB4-4C74-4433-A094-6192EAB17F53}" destId="{2598EF06-3920-4C72-B06B-B94EBB8276D2}" srcOrd="3" destOrd="0" parTransId="{C37C6539-058A-4532-A9A1-4C44A8FBE439}" sibTransId="{3605C91F-75A2-4D95-9D8D-DFECD7AAD8ED}"/>
    <dgm:cxn modelId="{611BD407-7F84-4503-AD78-C1EE1A3DDA05}" type="presOf" srcId="{3200F942-B4FC-4FD8-A5D9-8FB315CB6577}" destId="{2AA5BF5B-139F-4F90-A259-4838171BB57F}" srcOrd="0" destOrd="0" presId="urn:microsoft.com/office/officeart/2005/8/layout/vList2"/>
    <dgm:cxn modelId="{C243D1BD-ADA4-4434-8278-0E752E75E971}" srcId="{5BC25FB4-4C74-4433-A094-6192EAB17F53}" destId="{101EBEA9-6015-4106-99C5-6717D40574DC}" srcOrd="0" destOrd="0" parTransId="{A2125D40-7685-4B13-94D0-5E13A8EA2C46}" sibTransId="{5B16AA8E-9B89-4C6D-9BE5-71A9A3893DFC}"/>
    <dgm:cxn modelId="{0996C800-AAB8-4B07-8E74-96068B4C5CB4}" type="presOf" srcId="{A01F585D-FC3D-4237-8FF8-F9753516F75F}" destId="{608EB271-C4D9-43B2-9B0D-3A0DE1ECC353}" srcOrd="0" destOrd="0" presId="urn:microsoft.com/office/officeart/2005/8/layout/vList2"/>
    <dgm:cxn modelId="{E97DB31B-35C0-469B-A896-6DDBEDF9F68A}" type="presParOf" srcId="{85A24A6B-72D2-4C73-879F-5F4EA34ECDC4}" destId="{01FE6D09-EFCF-4153-B73C-046C0452CB48}" srcOrd="0" destOrd="0" presId="urn:microsoft.com/office/officeart/2005/8/layout/vList2"/>
    <dgm:cxn modelId="{DB907925-D87C-411F-ADD3-C73003410CB4}" type="presParOf" srcId="{85A24A6B-72D2-4C73-879F-5F4EA34ECDC4}" destId="{82EFBCB2-CABC-484E-A8C6-28B05B40DF30}" srcOrd="1" destOrd="0" presId="urn:microsoft.com/office/officeart/2005/8/layout/vList2"/>
    <dgm:cxn modelId="{14BC6590-8B62-4E42-BA74-2B4E526EC170}" type="presParOf" srcId="{85A24A6B-72D2-4C73-879F-5F4EA34ECDC4}" destId="{12BD0041-88F5-4188-8572-784C85D110ED}" srcOrd="2" destOrd="0" presId="urn:microsoft.com/office/officeart/2005/8/layout/vList2"/>
    <dgm:cxn modelId="{735DA882-6C95-4209-9488-9DD6CFA4A822}" type="presParOf" srcId="{85A24A6B-72D2-4C73-879F-5F4EA34ECDC4}" destId="{C74332A6-9508-4A58-8E06-B4EEE1955952}" srcOrd="3" destOrd="0" presId="urn:microsoft.com/office/officeart/2005/8/layout/vList2"/>
    <dgm:cxn modelId="{83FC86E6-EE9C-4844-9723-E4407024B93B}" type="presParOf" srcId="{85A24A6B-72D2-4C73-879F-5F4EA34ECDC4}" destId="{2DCFCFD9-0849-42EC-89C2-B85C1261105A}" srcOrd="4" destOrd="0" presId="urn:microsoft.com/office/officeart/2005/8/layout/vList2"/>
    <dgm:cxn modelId="{DA343F96-BD01-43EB-A776-8E882C1F6934}" type="presParOf" srcId="{85A24A6B-72D2-4C73-879F-5F4EA34ECDC4}" destId="{7D1DE02B-D63F-44D8-8523-CB207BB1F430}" srcOrd="5" destOrd="0" presId="urn:microsoft.com/office/officeart/2005/8/layout/vList2"/>
    <dgm:cxn modelId="{6229EBA3-10D4-4E12-AFD6-514FCE0BDE09}" type="presParOf" srcId="{85A24A6B-72D2-4C73-879F-5F4EA34ECDC4}" destId="{D0A69FD3-6B30-4EF7-AF25-B30AC7E78DDD}" srcOrd="6" destOrd="0" presId="urn:microsoft.com/office/officeart/2005/8/layout/vList2"/>
    <dgm:cxn modelId="{F9FBB321-AF55-4CC9-8200-5DFEC4231CCE}" type="presParOf" srcId="{85A24A6B-72D2-4C73-879F-5F4EA34ECDC4}" destId="{D4DE64D4-73AA-4BCC-A709-4A48987728D9}" srcOrd="7" destOrd="0" presId="urn:microsoft.com/office/officeart/2005/8/layout/vList2"/>
    <dgm:cxn modelId="{CA69324E-B941-413B-84D1-DB868FF59DF9}" type="presParOf" srcId="{85A24A6B-72D2-4C73-879F-5F4EA34ECDC4}" destId="{2AA5BF5B-139F-4F90-A259-4838171BB57F}" srcOrd="8" destOrd="0" presId="urn:microsoft.com/office/officeart/2005/8/layout/vList2"/>
    <dgm:cxn modelId="{16818ED4-8E73-4793-ABB8-F932D4EE13AC}" type="presParOf" srcId="{85A24A6B-72D2-4C73-879F-5F4EA34ECDC4}" destId="{214A8BD3-C6BA-4026-A2CA-B109A6F7608E}" srcOrd="9" destOrd="0" presId="urn:microsoft.com/office/officeart/2005/8/layout/vList2"/>
    <dgm:cxn modelId="{91F4BE86-3FFB-42BC-948D-F038D85F2C86}" type="presParOf" srcId="{85A24A6B-72D2-4C73-879F-5F4EA34ECDC4}" destId="{17775448-A73E-4ABA-A824-83653CB63B06}" srcOrd="10" destOrd="0" presId="urn:microsoft.com/office/officeart/2005/8/layout/vList2"/>
    <dgm:cxn modelId="{53958AE7-6ACC-46A8-A542-15C313F9DB9B}" type="presParOf" srcId="{85A24A6B-72D2-4C73-879F-5F4EA34ECDC4}" destId="{5DEF9A37-BF65-4B00-B00F-98822325B6AD}" srcOrd="11" destOrd="0" presId="urn:microsoft.com/office/officeart/2005/8/layout/vList2"/>
    <dgm:cxn modelId="{1122C3B0-DFA4-41BD-B9AE-C8BC22586B98}" type="presParOf" srcId="{85A24A6B-72D2-4C73-879F-5F4EA34ECDC4}" destId="{7254988A-E6E2-421F-B48E-9B1881458508}" srcOrd="12" destOrd="0" presId="urn:microsoft.com/office/officeart/2005/8/layout/vList2"/>
    <dgm:cxn modelId="{E0DDCCE1-65F0-4A18-8794-40CA75A7CC62}" type="presParOf" srcId="{85A24A6B-72D2-4C73-879F-5F4EA34ECDC4}" destId="{0BFC35DF-F2F0-42DB-B177-F9476052F82E}" srcOrd="13" destOrd="0" presId="urn:microsoft.com/office/officeart/2005/8/layout/vList2"/>
    <dgm:cxn modelId="{47C3E6BB-DF1A-44BA-885B-0DE79689A0B2}" type="presParOf" srcId="{85A24A6B-72D2-4C73-879F-5F4EA34ECDC4}" destId="{9A87459F-BB13-4265-A3B5-7E86C89D42EE}" srcOrd="14" destOrd="0" presId="urn:microsoft.com/office/officeart/2005/8/layout/vList2"/>
    <dgm:cxn modelId="{CF1F5E69-54B4-4C27-BC4E-49445791E69D}" type="presParOf" srcId="{85A24A6B-72D2-4C73-879F-5F4EA34ECDC4}" destId="{34AF972C-570E-4154-A364-225E5C8551CE}" srcOrd="15" destOrd="0" presId="urn:microsoft.com/office/officeart/2005/8/layout/vList2"/>
    <dgm:cxn modelId="{90EBFD03-2E7B-44C2-99D4-1F26A6B2BA12}" type="presParOf" srcId="{85A24A6B-72D2-4C73-879F-5F4EA34ECDC4}" destId="{608EB271-C4D9-43B2-9B0D-3A0DE1ECC353}" srcOrd="16" destOrd="0" presId="urn:microsoft.com/office/officeart/2005/8/layout/vList2"/>
    <dgm:cxn modelId="{92734761-4938-486A-A41E-7B0523B6BD1A}" type="presParOf" srcId="{85A24A6B-72D2-4C73-879F-5F4EA34ECDC4}" destId="{1E0F0266-455A-489A-BDA6-68CE638E13DE}" srcOrd="17" destOrd="0" presId="urn:microsoft.com/office/officeart/2005/8/layout/vList2"/>
    <dgm:cxn modelId="{CF0BC5A8-3756-4E70-B337-77E1E23E525B}" type="presParOf" srcId="{85A24A6B-72D2-4C73-879F-5F4EA34ECDC4}" destId="{023A7915-B684-4F01-B1D1-A8AB947C72EF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BC25FB4-4C74-4433-A094-6192EAB17F53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8F39A4E-F3B2-44E0-A157-A9FA2166BAB3}">
      <dgm:prSet/>
      <dgm:spPr/>
      <dgm:t>
        <a:bodyPr/>
        <a:lstStyle/>
        <a:p>
          <a:pPr rtl="0"/>
          <a:r>
            <a:rPr lang="en-US" dirty="0" smtClean="0"/>
            <a:t>Town Homes II</a:t>
          </a:r>
          <a:endParaRPr lang="en-US" dirty="0"/>
        </a:p>
      </dgm:t>
    </dgm:pt>
    <dgm:pt modelId="{518227C8-305A-4EB8-BCA5-E03C3892447B}" type="sibTrans" cxnId="{4266A96C-4BDE-4219-A83C-0F8F946F2FCD}">
      <dgm:prSet/>
      <dgm:spPr/>
      <dgm:t>
        <a:bodyPr/>
        <a:lstStyle/>
        <a:p>
          <a:endParaRPr lang="en-US"/>
        </a:p>
      </dgm:t>
    </dgm:pt>
    <dgm:pt modelId="{C9973E66-EE8C-45CF-AF3C-E64C1B6A8E39}" type="parTrans" cxnId="{4266A96C-4BDE-4219-A83C-0F8F946F2FCD}">
      <dgm:prSet/>
      <dgm:spPr/>
      <dgm:t>
        <a:bodyPr/>
        <a:lstStyle/>
        <a:p>
          <a:endParaRPr lang="en-US"/>
        </a:p>
      </dgm:t>
    </dgm:pt>
    <dgm:pt modelId="{434841CA-A015-4B72-9629-A520E01C8EE3}">
      <dgm:prSet/>
      <dgm:spPr/>
      <dgm:t>
        <a:bodyPr/>
        <a:lstStyle/>
        <a:p>
          <a:pPr rtl="0"/>
          <a:r>
            <a:rPr lang="en-US" dirty="0" smtClean="0"/>
            <a:t>Town Homes </a:t>
          </a:r>
          <a:endParaRPr lang="en-US" dirty="0"/>
        </a:p>
      </dgm:t>
    </dgm:pt>
    <dgm:pt modelId="{4F94791A-05D8-4139-BAC9-D1F5B933615B}" type="sibTrans" cxnId="{E076E17A-25C6-484D-9D80-5A4C71EABB0F}">
      <dgm:prSet/>
      <dgm:spPr/>
      <dgm:t>
        <a:bodyPr/>
        <a:lstStyle/>
        <a:p>
          <a:endParaRPr lang="en-US"/>
        </a:p>
      </dgm:t>
    </dgm:pt>
    <dgm:pt modelId="{F2DC1C08-1077-489A-A230-048BFE6E7090}" type="parTrans" cxnId="{E076E17A-25C6-484D-9D80-5A4C71EABB0F}">
      <dgm:prSet/>
      <dgm:spPr/>
      <dgm:t>
        <a:bodyPr/>
        <a:lstStyle/>
        <a:p>
          <a:endParaRPr lang="en-US"/>
        </a:p>
      </dgm:t>
    </dgm:pt>
    <dgm:pt modelId="{5636B410-DEE6-4BD9-9CC1-C8BB2A1B970E}">
      <dgm:prSet/>
      <dgm:spPr/>
      <dgm:t>
        <a:bodyPr/>
        <a:lstStyle/>
        <a:p>
          <a:pPr rtl="0"/>
          <a:r>
            <a:rPr lang="en-US" dirty="0" smtClean="0"/>
            <a:t>WECGOD, LLC(We Educate Communities Globally On Disparities)</a:t>
          </a:r>
          <a:endParaRPr lang="en-US" dirty="0"/>
        </a:p>
      </dgm:t>
    </dgm:pt>
    <dgm:pt modelId="{FB860A3B-AFEF-48AD-A1C9-4E7E78175217}" type="sibTrans" cxnId="{F3239858-AC83-4DCF-8A43-A74B153D14CA}">
      <dgm:prSet/>
      <dgm:spPr/>
      <dgm:t>
        <a:bodyPr/>
        <a:lstStyle/>
        <a:p>
          <a:endParaRPr lang="en-US"/>
        </a:p>
      </dgm:t>
    </dgm:pt>
    <dgm:pt modelId="{B815CE10-D8D7-4CCC-8FBD-03D36277FC86}" type="parTrans" cxnId="{F3239858-AC83-4DCF-8A43-A74B153D14CA}">
      <dgm:prSet/>
      <dgm:spPr/>
      <dgm:t>
        <a:bodyPr/>
        <a:lstStyle/>
        <a:p>
          <a:endParaRPr lang="en-US"/>
        </a:p>
      </dgm:t>
    </dgm:pt>
    <dgm:pt modelId="{6596B559-9389-48EA-ACEF-9F9979B15970}">
      <dgm:prSet/>
      <dgm:spPr/>
      <dgm:t>
        <a:bodyPr/>
        <a:lstStyle/>
        <a:p>
          <a:pPr rtl="0"/>
          <a:r>
            <a:rPr lang="en-US" dirty="0" smtClean="0"/>
            <a:t>Medical Facility  </a:t>
          </a:r>
          <a:endParaRPr lang="en-US" dirty="0"/>
        </a:p>
      </dgm:t>
    </dgm:pt>
    <dgm:pt modelId="{829A5644-275A-426F-8E64-89B3ECBAFE41}" type="parTrans" cxnId="{16C2953C-B994-4604-A331-75AA6F16CE5F}">
      <dgm:prSet/>
      <dgm:spPr/>
      <dgm:t>
        <a:bodyPr/>
        <a:lstStyle/>
        <a:p>
          <a:endParaRPr lang="en-US"/>
        </a:p>
      </dgm:t>
    </dgm:pt>
    <dgm:pt modelId="{E0216197-3889-4E43-8BA2-D5ACCC19D672}" type="sibTrans" cxnId="{16C2953C-B994-4604-A331-75AA6F16CE5F}">
      <dgm:prSet/>
      <dgm:spPr/>
      <dgm:t>
        <a:bodyPr/>
        <a:lstStyle/>
        <a:p>
          <a:endParaRPr lang="en-US"/>
        </a:p>
      </dgm:t>
    </dgm:pt>
    <dgm:pt modelId="{37A013AF-48D4-40C3-A141-3EFA0115CBB1}">
      <dgm:prSet/>
      <dgm:spPr/>
      <dgm:t>
        <a:bodyPr/>
        <a:lstStyle/>
        <a:p>
          <a:pPr rtl="0"/>
          <a:r>
            <a:rPr lang="en-US" dirty="0" smtClean="0"/>
            <a:t>Century Life Style Health &amp; Wellness</a:t>
          </a:r>
          <a:endParaRPr lang="en-US" dirty="0"/>
        </a:p>
      </dgm:t>
    </dgm:pt>
    <dgm:pt modelId="{75794CDC-DCC6-49C9-B714-C5092252CD6D}" type="parTrans" cxnId="{102E930B-D6A3-48F1-9E2A-5DD5C16A6A9D}">
      <dgm:prSet/>
      <dgm:spPr/>
      <dgm:t>
        <a:bodyPr/>
        <a:lstStyle/>
        <a:p>
          <a:endParaRPr lang="en-US"/>
        </a:p>
      </dgm:t>
    </dgm:pt>
    <dgm:pt modelId="{61A2C24F-0E46-4163-A6C6-BF9976B095CB}" type="sibTrans" cxnId="{102E930B-D6A3-48F1-9E2A-5DD5C16A6A9D}">
      <dgm:prSet/>
      <dgm:spPr/>
      <dgm:t>
        <a:bodyPr/>
        <a:lstStyle/>
        <a:p>
          <a:endParaRPr lang="en-US"/>
        </a:p>
      </dgm:t>
    </dgm:pt>
    <dgm:pt modelId="{A8710B8B-4A30-484B-AA74-4213BBEC5039}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</a:rPr>
            <a:t>SJ Limousine Service </a:t>
          </a:r>
          <a:endParaRPr lang="en-US" dirty="0">
            <a:solidFill>
              <a:schemeClr val="tx1"/>
            </a:solidFill>
          </a:endParaRPr>
        </a:p>
      </dgm:t>
    </dgm:pt>
    <dgm:pt modelId="{06B2A3C6-661F-499C-BE54-65CDC14EB403}" type="parTrans" cxnId="{8B4D9E59-E88D-4176-89A3-ADF780F98427}">
      <dgm:prSet/>
      <dgm:spPr/>
      <dgm:t>
        <a:bodyPr/>
        <a:lstStyle/>
        <a:p>
          <a:endParaRPr lang="en-US"/>
        </a:p>
      </dgm:t>
    </dgm:pt>
    <dgm:pt modelId="{0E536D72-8E0D-4DD0-8CFE-EEAA02601B9F}" type="sibTrans" cxnId="{8B4D9E59-E88D-4176-89A3-ADF780F98427}">
      <dgm:prSet/>
      <dgm:spPr/>
      <dgm:t>
        <a:bodyPr/>
        <a:lstStyle/>
        <a:p>
          <a:endParaRPr lang="en-US"/>
        </a:p>
      </dgm:t>
    </dgm:pt>
    <dgm:pt modelId="{42357E1C-F884-43DC-988D-E9348DCD4618}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</a:rPr>
            <a:t>Gethsemane Foundation</a:t>
          </a:r>
          <a:endParaRPr lang="en-US" dirty="0">
            <a:solidFill>
              <a:schemeClr val="tx1"/>
            </a:solidFill>
          </a:endParaRPr>
        </a:p>
      </dgm:t>
    </dgm:pt>
    <dgm:pt modelId="{A3747C7D-41EF-443C-A25F-B4FF55D59EA6}" type="parTrans" cxnId="{272DAE62-3A55-44F0-BF58-7466E6631727}">
      <dgm:prSet/>
      <dgm:spPr/>
      <dgm:t>
        <a:bodyPr/>
        <a:lstStyle/>
        <a:p>
          <a:endParaRPr lang="en-US"/>
        </a:p>
      </dgm:t>
    </dgm:pt>
    <dgm:pt modelId="{81382BBB-8246-411D-8A27-C79D745EB66E}" type="sibTrans" cxnId="{272DAE62-3A55-44F0-BF58-7466E6631727}">
      <dgm:prSet/>
      <dgm:spPr/>
      <dgm:t>
        <a:bodyPr/>
        <a:lstStyle/>
        <a:p>
          <a:endParaRPr lang="en-US"/>
        </a:p>
      </dgm:t>
    </dgm:pt>
    <dgm:pt modelId="{345FFE0B-9B89-42C3-812D-998DC18FD1D6}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</a:rPr>
            <a:t>Gethsemane Reality Corporation</a:t>
          </a:r>
          <a:endParaRPr lang="en-US" dirty="0">
            <a:solidFill>
              <a:schemeClr val="tx1"/>
            </a:solidFill>
          </a:endParaRPr>
        </a:p>
      </dgm:t>
    </dgm:pt>
    <dgm:pt modelId="{F0F3B3BD-710A-4178-A861-BC2BAC0E6106}" type="parTrans" cxnId="{641D3014-EB9D-411C-86CD-C9868E929153}">
      <dgm:prSet/>
      <dgm:spPr/>
      <dgm:t>
        <a:bodyPr/>
        <a:lstStyle/>
        <a:p>
          <a:endParaRPr lang="en-US"/>
        </a:p>
      </dgm:t>
    </dgm:pt>
    <dgm:pt modelId="{8ADECA15-4B4B-40F8-B620-6C9736F2245A}" type="sibTrans" cxnId="{641D3014-EB9D-411C-86CD-C9868E929153}">
      <dgm:prSet/>
      <dgm:spPr/>
      <dgm:t>
        <a:bodyPr/>
        <a:lstStyle/>
        <a:p>
          <a:endParaRPr lang="en-US"/>
        </a:p>
      </dgm:t>
    </dgm:pt>
    <dgm:pt modelId="{B2BD4B7D-7428-41B1-B1E5-EF927FD415AA}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</a:rPr>
            <a:t>Erma D. Robinson Day Care</a:t>
          </a:r>
          <a:endParaRPr lang="en-US" dirty="0">
            <a:solidFill>
              <a:schemeClr val="tx1"/>
            </a:solidFill>
          </a:endParaRPr>
        </a:p>
      </dgm:t>
    </dgm:pt>
    <dgm:pt modelId="{EF2C026C-4528-478C-B891-BBDD6162B944}" type="parTrans" cxnId="{27A684A0-543A-4FE2-ACD0-563936B2CF1B}">
      <dgm:prSet/>
      <dgm:spPr/>
      <dgm:t>
        <a:bodyPr/>
        <a:lstStyle/>
        <a:p>
          <a:endParaRPr lang="en-US"/>
        </a:p>
      </dgm:t>
    </dgm:pt>
    <dgm:pt modelId="{106FD704-BD57-4B9E-9EDA-CA790A7D8708}" type="sibTrans" cxnId="{27A684A0-543A-4FE2-ACD0-563936B2CF1B}">
      <dgm:prSet/>
      <dgm:spPr/>
      <dgm:t>
        <a:bodyPr/>
        <a:lstStyle/>
        <a:p>
          <a:endParaRPr lang="en-US"/>
        </a:p>
      </dgm:t>
    </dgm:pt>
    <dgm:pt modelId="{4774F96F-157C-434A-A5C7-15B5073B6605}">
      <dgm:prSet/>
      <dgm:spPr/>
      <dgm:t>
        <a:bodyPr/>
        <a:lstStyle/>
        <a:p>
          <a:pPr rtl="0"/>
          <a:r>
            <a:rPr lang="en-US" smtClean="0"/>
            <a:t>Hospices</a:t>
          </a:r>
          <a:endParaRPr lang="en-US" dirty="0"/>
        </a:p>
      </dgm:t>
    </dgm:pt>
    <dgm:pt modelId="{160DDC6D-1115-4701-A380-AE58A27791BC}" type="parTrans" cxnId="{CAFFDF35-BF35-45DE-9F89-D427776F75B2}">
      <dgm:prSet/>
      <dgm:spPr/>
      <dgm:t>
        <a:bodyPr/>
        <a:lstStyle/>
        <a:p>
          <a:endParaRPr lang="en-US"/>
        </a:p>
      </dgm:t>
    </dgm:pt>
    <dgm:pt modelId="{F161A13F-A9BE-4752-B861-A13C65005643}" type="sibTrans" cxnId="{CAFFDF35-BF35-45DE-9F89-D427776F75B2}">
      <dgm:prSet/>
      <dgm:spPr/>
      <dgm:t>
        <a:bodyPr/>
        <a:lstStyle/>
        <a:p>
          <a:endParaRPr lang="en-US"/>
        </a:p>
      </dgm:t>
    </dgm:pt>
    <dgm:pt modelId="{85A24A6B-72D2-4C73-879F-5F4EA34ECDC4}" type="pres">
      <dgm:prSet presAssocID="{5BC25FB4-4C74-4433-A094-6192EAB17F5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18D07B-A19F-4180-BA04-6D5EDFBA1715}" type="pres">
      <dgm:prSet presAssocID="{5636B410-DEE6-4BD9-9CC1-C8BB2A1B970E}" presName="parentText" presStyleLbl="node1" presStyleIdx="0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660A5E-6C04-47E0-BACD-343938EC1CC7}" type="pres">
      <dgm:prSet presAssocID="{FB860A3B-AFEF-48AD-A1C9-4E7E78175217}" presName="spacer" presStyleCnt="0"/>
      <dgm:spPr/>
    </dgm:pt>
    <dgm:pt modelId="{F37EF7E9-5E3E-4AF9-8C42-3C36FC9D0C6E}" type="pres">
      <dgm:prSet presAssocID="{434841CA-A015-4B72-9629-A520E01C8EE3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C74CD4-6134-4838-8B2F-0BF9449B142E}" type="pres">
      <dgm:prSet presAssocID="{4F94791A-05D8-4139-BAC9-D1F5B933615B}" presName="spacer" presStyleCnt="0"/>
      <dgm:spPr/>
    </dgm:pt>
    <dgm:pt modelId="{3BB1C36B-10CA-4AAD-B509-BE9F836741A0}" type="pres">
      <dgm:prSet presAssocID="{98F39A4E-F3B2-44E0-A157-A9FA2166BAB3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67BBF-0B52-4D21-9874-37BB17EF9201}" type="pres">
      <dgm:prSet presAssocID="{518227C8-305A-4EB8-BCA5-E03C3892447B}" presName="spacer" presStyleCnt="0"/>
      <dgm:spPr/>
    </dgm:pt>
    <dgm:pt modelId="{1E1564B8-8792-476C-9926-8C3D95458993}" type="pres">
      <dgm:prSet presAssocID="{4774F96F-157C-434A-A5C7-15B5073B6605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6239E5-E6D7-4730-9F12-366FD03C3CE6}" type="pres">
      <dgm:prSet presAssocID="{F161A13F-A9BE-4752-B861-A13C65005643}" presName="spacer" presStyleCnt="0"/>
      <dgm:spPr/>
    </dgm:pt>
    <dgm:pt modelId="{0561EA20-D21C-472D-8EC9-2D6E6AD1DEF9}" type="pres">
      <dgm:prSet presAssocID="{6596B559-9389-48EA-ACEF-9F9979B15970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E24ED4-9460-48CD-BAD7-718DAA5F5A24}" type="pres">
      <dgm:prSet presAssocID="{E0216197-3889-4E43-8BA2-D5ACCC19D672}" presName="spacer" presStyleCnt="0"/>
      <dgm:spPr/>
    </dgm:pt>
    <dgm:pt modelId="{45E7C6D8-3FE4-4191-881E-2D036BFAE6A6}" type="pres">
      <dgm:prSet presAssocID="{37A013AF-48D4-40C3-A141-3EFA0115CBB1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2FDF6E-2290-40E7-AA9C-66167B1E6E93}" type="pres">
      <dgm:prSet presAssocID="{61A2C24F-0E46-4163-A6C6-BF9976B095CB}" presName="spacer" presStyleCnt="0"/>
      <dgm:spPr/>
    </dgm:pt>
    <dgm:pt modelId="{FFFFCBB6-68D8-4C5C-B23D-354E90A06A86}" type="pres">
      <dgm:prSet presAssocID="{A8710B8B-4A30-484B-AA74-4213BBEC5039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29C2E4-3FC5-412A-880F-E38EA3891FBC}" type="pres">
      <dgm:prSet presAssocID="{0E536D72-8E0D-4DD0-8CFE-EEAA02601B9F}" presName="spacer" presStyleCnt="0"/>
      <dgm:spPr/>
    </dgm:pt>
    <dgm:pt modelId="{416F83B1-4ABD-4864-9B35-7E5CB899F595}" type="pres">
      <dgm:prSet presAssocID="{42357E1C-F884-43DC-988D-E9348DCD4618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8EB96F-43AF-44CA-8EFA-55BA3B7102A5}" type="pres">
      <dgm:prSet presAssocID="{81382BBB-8246-411D-8A27-C79D745EB66E}" presName="spacer" presStyleCnt="0"/>
      <dgm:spPr/>
    </dgm:pt>
    <dgm:pt modelId="{62518C4E-2CFF-4266-886C-A90647401F0A}" type="pres">
      <dgm:prSet presAssocID="{345FFE0B-9B89-42C3-812D-998DC18FD1D6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26F565-8D0B-4380-A326-B92360A3964C}" type="pres">
      <dgm:prSet presAssocID="{8ADECA15-4B4B-40F8-B620-6C9736F2245A}" presName="spacer" presStyleCnt="0"/>
      <dgm:spPr/>
    </dgm:pt>
    <dgm:pt modelId="{C5BFDA76-6859-4E70-82EF-CF8159DCD576}" type="pres">
      <dgm:prSet presAssocID="{B2BD4B7D-7428-41B1-B1E5-EF927FD415AA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FFDF35-BF35-45DE-9F89-D427776F75B2}" srcId="{5BC25FB4-4C74-4433-A094-6192EAB17F53}" destId="{4774F96F-157C-434A-A5C7-15B5073B6605}" srcOrd="3" destOrd="0" parTransId="{160DDC6D-1115-4701-A380-AE58A27791BC}" sibTransId="{F161A13F-A9BE-4752-B861-A13C65005643}"/>
    <dgm:cxn modelId="{8B4D9E59-E88D-4176-89A3-ADF780F98427}" srcId="{5BC25FB4-4C74-4433-A094-6192EAB17F53}" destId="{A8710B8B-4A30-484B-AA74-4213BBEC5039}" srcOrd="6" destOrd="0" parTransId="{06B2A3C6-661F-499C-BE54-65CDC14EB403}" sibTransId="{0E536D72-8E0D-4DD0-8CFE-EEAA02601B9F}"/>
    <dgm:cxn modelId="{646BEC47-B697-450B-82D4-AA9F2C911FF5}" type="presOf" srcId="{4774F96F-157C-434A-A5C7-15B5073B6605}" destId="{1E1564B8-8792-476C-9926-8C3D95458993}" srcOrd="0" destOrd="0" presId="urn:microsoft.com/office/officeart/2005/8/layout/vList2"/>
    <dgm:cxn modelId="{F3239858-AC83-4DCF-8A43-A74B153D14CA}" srcId="{5BC25FB4-4C74-4433-A094-6192EAB17F53}" destId="{5636B410-DEE6-4BD9-9CC1-C8BB2A1B970E}" srcOrd="0" destOrd="0" parTransId="{B815CE10-D8D7-4CCC-8FBD-03D36277FC86}" sibTransId="{FB860A3B-AFEF-48AD-A1C9-4E7E78175217}"/>
    <dgm:cxn modelId="{AA90DDC4-7843-42AE-A165-D47B333CDF23}" type="presOf" srcId="{345FFE0B-9B89-42C3-812D-998DC18FD1D6}" destId="{62518C4E-2CFF-4266-886C-A90647401F0A}" srcOrd="0" destOrd="0" presId="urn:microsoft.com/office/officeart/2005/8/layout/vList2"/>
    <dgm:cxn modelId="{272DAE62-3A55-44F0-BF58-7466E6631727}" srcId="{5BC25FB4-4C74-4433-A094-6192EAB17F53}" destId="{42357E1C-F884-43DC-988D-E9348DCD4618}" srcOrd="7" destOrd="0" parTransId="{A3747C7D-41EF-443C-A25F-B4FF55D59EA6}" sibTransId="{81382BBB-8246-411D-8A27-C79D745EB66E}"/>
    <dgm:cxn modelId="{D490AA86-EE26-4D25-9359-9C72F468A960}" type="presOf" srcId="{5636B410-DEE6-4BD9-9CC1-C8BB2A1B970E}" destId="{4518D07B-A19F-4180-BA04-6D5EDFBA1715}" srcOrd="0" destOrd="0" presId="urn:microsoft.com/office/officeart/2005/8/layout/vList2"/>
    <dgm:cxn modelId="{789F5A01-EB43-4A6A-9E9C-029DFC91F275}" type="presOf" srcId="{5BC25FB4-4C74-4433-A094-6192EAB17F53}" destId="{85A24A6B-72D2-4C73-879F-5F4EA34ECDC4}" srcOrd="0" destOrd="0" presId="urn:microsoft.com/office/officeart/2005/8/layout/vList2"/>
    <dgm:cxn modelId="{641D3014-EB9D-411C-86CD-C9868E929153}" srcId="{5BC25FB4-4C74-4433-A094-6192EAB17F53}" destId="{345FFE0B-9B89-42C3-812D-998DC18FD1D6}" srcOrd="8" destOrd="0" parTransId="{F0F3B3BD-710A-4178-A861-BC2BAC0E6106}" sibTransId="{8ADECA15-4B4B-40F8-B620-6C9736F2245A}"/>
    <dgm:cxn modelId="{E83DA08F-B4ED-4373-A005-0A857FC9592F}" type="presOf" srcId="{B2BD4B7D-7428-41B1-B1E5-EF927FD415AA}" destId="{C5BFDA76-6859-4E70-82EF-CF8159DCD576}" srcOrd="0" destOrd="0" presId="urn:microsoft.com/office/officeart/2005/8/layout/vList2"/>
    <dgm:cxn modelId="{16C2953C-B994-4604-A331-75AA6F16CE5F}" srcId="{5BC25FB4-4C74-4433-A094-6192EAB17F53}" destId="{6596B559-9389-48EA-ACEF-9F9979B15970}" srcOrd="4" destOrd="0" parTransId="{829A5644-275A-426F-8E64-89B3ECBAFE41}" sibTransId="{E0216197-3889-4E43-8BA2-D5ACCC19D672}"/>
    <dgm:cxn modelId="{84A0DBE5-868A-4728-A118-8D67B5DB5289}" type="presOf" srcId="{42357E1C-F884-43DC-988D-E9348DCD4618}" destId="{416F83B1-4ABD-4864-9B35-7E5CB899F595}" srcOrd="0" destOrd="0" presId="urn:microsoft.com/office/officeart/2005/8/layout/vList2"/>
    <dgm:cxn modelId="{299301EC-68A4-4D08-BE7B-80E615199F6E}" type="presOf" srcId="{6596B559-9389-48EA-ACEF-9F9979B15970}" destId="{0561EA20-D21C-472D-8EC9-2D6E6AD1DEF9}" srcOrd="0" destOrd="0" presId="urn:microsoft.com/office/officeart/2005/8/layout/vList2"/>
    <dgm:cxn modelId="{E076E17A-25C6-484D-9D80-5A4C71EABB0F}" srcId="{5BC25FB4-4C74-4433-A094-6192EAB17F53}" destId="{434841CA-A015-4B72-9629-A520E01C8EE3}" srcOrd="1" destOrd="0" parTransId="{F2DC1C08-1077-489A-A230-048BFE6E7090}" sibTransId="{4F94791A-05D8-4139-BAC9-D1F5B933615B}"/>
    <dgm:cxn modelId="{9B10ABAD-BB53-400A-9DA7-00931AD9379A}" type="presOf" srcId="{37A013AF-48D4-40C3-A141-3EFA0115CBB1}" destId="{45E7C6D8-3FE4-4191-881E-2D036BFAE6A6}" srcOrd="0" destOrd="0" presId="urn:microsoft.com/office/officeart/2005/8/layout/vList2"/>
    <dgm:cxn modelId="{102E930B-D6A3-48F1-9E2A-5DD5C16A6A9D}" srcId="{5BC25FB4-4C74-4433-A094-6192EAB17F53}" destId="{37A013AF-48D4-40C3-A141-3EFA0115CBB1}" srcOrd="5" destOrd="0" parTransId="{75794CDC-DCC6-49C9-B714-C5092252CD6D}" sibTransId="{61A2C24F-0E46-4163-A6C6-BF9976B095CB}"/>
    <dgm:cxn modelId="{27A684A0-543A-4FE2-ACD0-563936B2CF1B}" srcId="{5BC25FB4-4C74-4433-A094-6192EAB17F53}" destId="{B2BD4B7D-7428-41B1-B1E5-EF927FD415AA}" srcOrd="9" destOrd="0" parTransId="{EF2C026C-4528-478C-B891-BBDD6162B944}" sibTransId="{106FD704-BD57-4B9E-9EDA-CA790A7D8708}"/>
    <dgm:cxn modelId="{4266A96C-4BDE-4219-A83C-0F8F946F2FCD}" srcId="{5BC25FB4-4C74-4433-A094-6192EAB17F53}" destId="{98F39A4E-F3B2-44E0-A157-A9FA2166BAB3}" srcOrd="2" destOrd="0" parTransId="{C9973E66-EE8C-45CF-AF3C-E64C1B6A8E39}" sibTransId="{518227C8-305A-4EB8-BCA5-E03C3892447B}"/>
    <dgm:cxn modelId="{130C494A-0E60-4646-A675-85CD48BE9BB4}" type="presOf" srcId="{98F39A4E-F3B2-44E0-A157-A9FA2166BAB3}" destId="{3BB1C36B-10CA-4AAD-B509-BE9F836741A0}" srcOrd="0" destOrd="0" presId="urn:microsoft.com/office/officeart/2005/8/layout/vList2"/>
    <dgm:cxn modelId="{0AD0C921-84B6-4055-A7DC-93E7E5761A38}" type="presOf" srcId="{434841CA-A015-4B72-9629-A520E01C8EE3}" destId="{F37EF7E9-5E3E-4AF9-8C42-3C36FC9D0C6E}" srcOrd="0" destOrd="0" presId="urn:microsoft.com/office/officeart/2005/8/layout/vList2"/>
    <dgm:cxn modelId="{1B5D68B2-86B1-480D-861E-2AB0E0E24E17}" type="presOf" srcId="{A8710B8B-4A30-484B-AA74-4213BBEC5039}" destId="{FFFFCBB6-68D8-4C5C-B23D-354E90A06A86}" srcOrd="0" destOrd="0" presId="urn:microsoft.com/office/officeart/2005/8/layout/vList2"/>
    <dgm:cxn modelId="{A703C953-2BDC-4AC2-ABCD-A03FF30B10F2}" type="presParOf" srcId="{85A24A6B-72D2-4C73-879F-5F4EA34ECDC4}" destId="{4518D07B-A19F-4180-BA04-6D5EDFBA1715}" srcOrd="0" destOrd="0" presId="urn:microsoft.com/office/officeart/2005/8/layout/vList2"/>
    <dgm:cxn modelId="{9724D911-FB35-4402-8E5A-1D422850B1E3}" type="presParOf" srcId="{85A24A6B-72D2-4C73-879F-5F4EA34ECDC4}" destId="{21660A5E-6C04-47E0-BACD-343938EC1CC7}" srcOrd="1" destOrd="0" presId="urn:microsoft.com/office/officeart/2005/8/layout/vList2"/>
    <dgm:cxn modelId="{EF7AE819-A666-49A1-8086-E1383E6A8CDC}" type="presParOf" srcId="{85A24A6B-72D2-4C73-879F-5F4EA34ECDC4}" destId="{F37EF7E9-5E3E-4AF9-8C42-3C36FC9D0C6E}" srcOrd="2" destOrd="0" presId="urn:microsoft.com/office/officeart/2005/8/layout/vList2"/>
    <dgm:cxn modelId="{A3B10DD5-DA78-4362-B20F-F3108B27B6BC}" type="presParOf" srcId="{85A24A6B-72D2-4C73-879F-5F4EA34ECDC4}" destId="{43C74CD4-6134-4838-8B2F-0BF9449B142E}" srcOrd="3" destOrd="0" presId="urn:microsoft.com/office/officeart/2005/8/layout/vList2"/>
    <dgm:cxn modelId="{7703BAFB-E253-4FAD-8A59-A53F38231720}" type="presParOf" srcId="{85A24A6B-72D2-4C73-879F-5F4EA34ECDC4}" destId="{3BB1C36B-10CA-4AAD-B509-BE9F836741A0}" srcOrd="4" destOrd="0" presId="urn:microsoft.com/office/officeart/2005/8/layout/vList2"/>
    <dgm:cxn modelId="{CAE84BE7-05DA-47EB-A7E0-7271668DEFF0}" type="presParOf" srcId="{85A24A6B-72D2-4C73-879F-5F4EA34ECDC4}" destId="{52867BBF-0B52-4D21-9874-37BB17EF9201}" srcOrd="5" destOrd="0" presId="urn:microsoft.com/office/officeart/2005/8/layout/vList2"/>
    <dgm:cxn modelId="{11A5486A-B7AE-4535-AFA0-5FE863D2C827}" type="presParOf" srcId="{85A24A6B-72D2-4C73-879F-5F4EA34ECDC4}" destId="{1E1564B8-8792-476C-9926-8C3D95458993}" srcOrd="6" destOrd="0" presId="urn:microsoft.com/office/officeart/2005/8/layout/vList2"/>
    <dgm:cxn modelId="{EBCFC56F-A867-44AB-B33E-45228EC5C99B}" type="presParOf" srcId="{85A24A6B-72D2-4C73-879F-5F4EA34ECDC4}" destId="{8B6239E5-E6D7-4730-9F12-366FD03C3CE6}" srcOrd="7" destOrd="0" presId="urn:microsoft.com/office/officeart/2005/8/layout/vList2"/>
    <dgm:cxn modelId="{ABBF8F0D-1091-4F9D-8D0F-684F5E09CED1}" type="presParOf" srcId="{85A24A6B-72D2-4C73-879F-5F4EA34ECDC4}" destId="{0561EA20-D21C-472D-8EC9-2D6E6AD1DEF9}" srcOrd="8" destOrd="0" presId="urn:microsoft.com/office/officeart/2005/8/layout/vList2"/>
    <dgm:cxn modelId="{DF63885E-0CA8-43FD-A845-FB0BF135C4BF}" type="presParOf" srcId="{85A24A6B-72D2-4C73-879F-5F4EA34ECDC4}" destId="{DAE24ED4-9460-48CD-BAD7-718DAA5F5A24}" srcOrd="9" destOrd="0" presId="urn:microsoft.com/office/officeart/2005/8/layout/vList2"/>
    <dgm:cxn modelId="{F3CD599E-602F-4244-BD5D-438816646BC1}" type="presParOf" srcId="{85A24A6B-72D2-4C73-879F-5F4EA34ECDC4}" destId="{45E7C6D8-3FE4-4191-881E-2D036BFAE6A6}" srcOrd="10" destOrd="0" presId="urn:microsoft.com/office/officeart/2005/8/layout/vList2"/>
    <dgm:cxn modelId="{5C5F451D-38D0-40FF-B0A0-897F75287F3A}" type="presParOf" srcId="{85A24A6B-72D2-4C73-879F-5F4EA34ECDC4}" destId="{A92FDF6E-2290-40E7-AA9C-66167B1E6E93}" srcOrd="11" destOrd="0" presId="urn:microsoft.com/office/officeart/2005/8/layout/vList2"/>
    <dgm:cxn modelId="{6DD9E6BC-6909-4D43-B38A-612476C905B6}" type="presParOf" srcId="{85A24A6B-72D2-4C73-879F-5F4EA34ECDC4}" destId="{FFFFCBB6-68D8-4C5C-B23D-354E90A06A86}" srcOrd="12" destOrd="0" presId="urn:microsoft.com/office/officeart/2005/8/layout/vList2"/>
    <dgm:cxn modelId="{9C652EA6-08BA-486A-A3F5-4A22014173DA}" type="presParOf" srcId="{85A24A6B-72D2-4C73-879F-5F4EA34ECDC4}" destId="{1629C2E4-3FC5-412A-880F-E38EA3891FBC}" srcOrd="13" destOrd="0" presId="urn:microsoft.com/office/officeart/2005/8/layout/vList2"/>
    <dgm:cxn modelId="{382F8481-9F41-4DAA-8F53-CC0CF2927D83}" type="presParOf" srcId="{85A24A6B-72D2-4C73-879F-5F4EA34ECDC4}" destId="{416F83B1-4ABD-4864-9B35-7E5CB899F595}" srcOrd="14" destOrd="0" presId="urn:microsoft.com/office/officeart/2005/8/layout/vList2"/>
    <dgm:cxn modelId="{D3A0A0F0-0496-40EB-9D2F-B562313F90FD}" type="presParOf" srcId="{85A24A6B-72D2-4C73-879F-5F4EA34ECDC4}" destId="{8B8EB96F-43AF-44CA-8EFA-55BA3B7102A5}" srcOrd="15" destOrd="0" presId="urn:microsoft.com/office/officeart/2005/8/layout/vList2"/>
    <dgm:cxn modelId="{F3C5C5CD-BB19-4527-8ADC-FED1FCAFCD48}" type="presParOf" srcId="{85A24A6B-72D2-4C73-879F-5F4EA34ECDC4}" destId="{62518C4E-2CFF-4266-886C-A90647401F0A}" srcOrd="16" destOrd="0" presId="urn:microsoft.com/office/officeart/2005/8/layout/vList2"/>
    <dgm:cxn modelId="{AAE4A940-DFBA-4FBE-8091-BF405CAB91A5}" type="presParOf" srcId="{85A24A6B-72D2-4C73-879F-5F4EA34ECDC4}" destId="{6E26F565-8D0B-4380-A326-B92360A3964C}" srcOrd="17" destOrd="0" presId="urn:microsoft.com/office/officeart/2005/8/layout/vList2"/>
    <dgm:cxn modelId="{925D310F-80AA-4264-9308-623B7C33A61B}" type="presParOf" srcId="{85A24A6B-72D2-4C73-879F-5F4EA34ECDC4}" destId="{C5BFDA76-6859-4E70-82EF-CF8159DCD576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00C04F2-54B8-4D44-83FC-739B4643D808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AAE61FF5-B63B-45CD-8002-366D80D6B5E0}">
      <dgm:prSet/>
      <dgm:spPr/>
      <dgm:t>
        <a:bodyPr/>
        <a:lstStyle/>
        <a:p>
          <a:pPr rtl="0"/>
          <a:r>
            <a:rPr lang="en-US" dirty="0" smtClean="0"/>
            <a:t>$60 Million Investment </a:t>
          </a:r>
          <a:endParaRPr lang="en-US" dirty="0"/>
        </a:p>
      </dgm:t>
    </dgm:pt>
    <dgm:pt modelId="{463E1B68-9A43-4332-AE94-293C7426AA91}" type="parTrans" cxnId="{D67D397C-5698-47F5-AEC5-629FD7F5B86D}">
      <dgm:prSet/>
      <dgm:spPr/>
      <dgm:t>
        <a:bodyPr/>
        <a:lstStyle/>
        <a:p>
          <a:endParaRPr lang="en-US"/>
        </a:p>
      </dgm:t>
    </dgm:pt>
    <dgm:pt modelId="{68C5AF34-B0A7-4E1F-BE65-60849276E3BF}" type="sibTrans" cxnId="{D67D397C-5698-47F5-AEC5-629FD7F5B86D}">
      <dgm:prSet/>
      <dgm:spPr/>
      <dgm:t>
        <a:bodyPr/>
        <a:lstStyle/>
        <a:p>
          <a:endParaRPr lang="en-US"/>
        </a:p>
      </dgm:t>
    </dgm:pt>
    <dgm:pt modelId="{55855148-DADC-4D7B-9232-66EBCF07C546}">
      <dgm:prSet/>
      <dgm:spPr/>
      <dgm:t>
        <a:bodyPr/>
        <a:lstStyle/>
        <a:p>
          <a:pPr rtl="0"/>
          <a:r>
            <a:rPr lang="en-US" dirty="0" smtClean="0"/>
            <a:t>Projected Employment Opportunities 7,000 Over 10 Years</a:t>
          </a:r>
          <a:endParaRPr lang="en-US" dirty="0"/>
        </a:p>
      </dgm:t>
    </dgm:pt>
    <dgm:pt modelId="{1020BB95-5206-4871-8A3D-C8D56D2A0004}" type="parTrans" cxnId="{7404BC32-1A82-4485-8C01-1D5C8FA614F9}">
      <dgm:prSet/>
      <dgm:spPr/>
      <dgm:t>
        <a:bodyPr/>
        <a:lstStyle/>
        <a:p>
          <a:endParaRPr lang="en-US"/>
        </a:p>
      </dgm:t>
    </dgm:pt>
    <dgm:pt modelId="{CC1681F4-3D8C-4159-80BA-F55A81431687}" type="sibTrans" cxnId="{7404BC32-1A82-4485-8C01-1D5C8FA614F9}">
      <dgm:prSet/>
      <dgm:spPr/>
      <dgm:t>
        <a:bodyPr/>
        <a:lstStyle/>
        <a:p>
          <a:endParaRPr lang="en-US"/>
        </a:p>
      </dgm:t>
    </dgm:pt>
    <dgm:pt modelId="{B78FD3FA-4C7D-4E06-95A0-9A7C127DF560}">
      <dgm:prSet/>
      <dgm:spPr/>
      <dgm:t>
        <a:bodyPr/>
        <a:lstStyle/>
        <a:p>
          <a:pPr rtl="0"/>
          <a:r>
            <a:rPr lang="en-US" dirty="0" smtClean="0"/>
            <a:t>15 Million Investment Pre-Development Cost &amp; Projects over last 8 years</a:t>
          </a:r>
          <a:endParaRPr lang="en-US" dirty="0"/>
        </a:p>
      </dgm:t>
    </dgm:pt>
    <dgm:pt modelId="{FE1C1BEA-1793-4E55-98A2-CCBE0E02E026}" type="parTrans" cxnId="{60C09160-5FF9-4BEE-809F-7791A313CDA8}">
      <dgm:prSet/>
      <dgm:spPr/>
      <dgm:t>
        <a:bodyPr/>
        <a:lstStyle/>
        <a:p>
          <a:endParaRPr lang="en-US"/>
        </a:p>
      </dgm:t>
    </dgm:pt>
    <dgm:pt modelId="{9028CB56-0A6D-4DFF-A44D-E67C0380AD52}" type="sibTrans" cxnId="{60C09160-5FF9-4BEE-809F-7791A313CDA8}">
      <dgm:prSet/>
      <dgm:spPr/>
      <dgm:t>
        <a:bodyPr/>
        <a:lstStyle/>
        <a:p>
          <a:endParaRPr lang="en-US"/>
        </a:p>
      </dgm:t>
    </dgm:pt>
    <dgm:pt modelId="{6B7D602E-AA93-4015-A4E7-C8B94A5AA9CA}">
      <dgm:prSet/>
      <dgm:spPr/>
      <dgm:t>
        <a:bodyPr/>
        <a:lstStyle/>
        <a:p>
          <a:pPr rtl="0"/>
          <a:r>
            <a:rPr lang="en-US" dirty="0" smtClean="0"/>
            <a:t>Economic Development</a:t>
          </a:r>
          <a:endParaRPr lang="en-US" dirty="0"/>
        </a:p>
      </dgm:t>
    </dgm:pt>
    <dgm:pt modelId="{1C1F3B76-6276-49A8-B07E-A1D9970A5537}" type="parTrans" cxnId="{BA7EF66B-2482-49F8-9A52-FA11B8ED2F91}">
      <dgm:prSet/>
      <dgm:spPr/>
      <dgm:t>
        <a:bodyPr/>
        <a:lstStyle/>
        <a:p>
          <a:endParaRPr lang="en-US"/>
        </a:p>
      </dgm:t>
    </dgm:pt>
    <dgm:pt modelId="{10D99391-F275-431E-B2DE-3DD096DAA551}" type="sibTrans" cxnId="{BA7EF66B-2482-49F8-9A52-FA11B8ED2F91}">
      <dgm:prSet/>
      <dgm:spPr/>
      <dgm:t>
        <a:bodyPr/>
        <a:lstStyle/>
        <a:p>
          <a:endParaRPr lang="en-US"/>
        </a:p>
      </dgm:t>
    </dgm:pt>
    <dgm:pt modelId="{64034C47-5939-4AED-8B1A-0BDB77488C25}">
      <dgm:prSet/>
      <dgm:spPr/>
      <dgm:t>
        <a:bodyPr/>
        <a:lstStyle/>
        <a:p>
          <a:pPr rtl="0"/>
          <a:r>
            <a:rPr lang="en-US" dirty="0" smtClean="0"/>
            <a:t>Commercial Development</a:t>
          </a:r>
          <a:endParaRPr lang="en-US" dirty="0"/>
        </a:p>
      </dgm:t>
    </dgm:pt>
    <dgm:pt modelId="{BEB98679-8448-430B-B3C7-EFE441C4B7FF}" type="parTrans" cxnId="{80930D65-9FBE-43D4-9C69-DC2B3EE34916}">
      <dgm:prSet/>
      <dgm:spPr/>
      <dgm:t>
        <a:bodyPr/>
        <a:lstStyle/>
        <a:p>
          <a:endParaRPr lang="en-US"/>
        </a:p>
      </dgm:t>
    </dgm:pt>
    <dgm:pt modelId="{249DC05E-6847-44F3-AD3A-0A4223D8ECC1}" type="sibTrans" cxnId="{80930D65-9FBE-43D4-9C69-DC2B3EE34916}">
      <dgm:prSet/>
      <dgm:spPr/>
      <dgm:t>
        <a:bodyPr/>
        <a:lstStyle/>
        <a:p>
          <a:endParaRPr lang="en-US"/>
        </a:p>
      </dgm:t>
    </dgm:pt>
    <dgm:pt modelId="{8E7B0331-4C5C-4D83-B978-58E030B647B7}">
      <dgm:prSet/>
      <dgm:spPr/>
      <dgm:t>
        <a:bodyPr/>
        <a:lstStyle/>
        <a:p>
          <a:pPr rtl="0"/>
          <a:r>
            <a:rPr lang="en-US" dirty="0" smtClean="0"/>
            <a:t>Housing Development</a:t>
          </a:r>
          <a:endParaRPr lang="en-US" dirty="0"/>
        </a:p>
      </dgm:t>
    </dgm:pt>
    <dgm:pt modelId="{F2976E91-A198-481B-B251-153045EAA481}" type="parTrans" cxnId="{D208BE19-58E0-4229-93F1-33E11B71C569}">
      <dgm:prSet/>
      <dgm:spPr/>
      <dgm:t>
        <a:bodyPr/>
        <a:lstStyle/>
        <a:p>
          <a:endParaRPr lang="en-US"/>
        </a:p>
      </dgm:t>
    </dgm:pt>
    <dgm:pt modelId="{172B3E5A-1078-4A16-8327-9B75228B70C2}" type="sibTrans" cxnId="{D208BE19-58E0-4229-93F1-33E11B71C569}">
      <dgm:prSet/>
      <dgm:spPr/>
      <dgm:t>
        <a:bodyPr/>
        <a:lstStyle/>
        <a:p>
          <a:endParaRPr lang="en-US"/>
        </a:p>
      </dgm:t>
    </dgm:pt>
    <dgm:pt modelId="{547E26F2-434C-49A5-88FD-A0A01A328095}">
      <dgm:prSet/>
      <dgm:spPr/>
      <dgm:t>
        <a:bodyPr/>
        <a:lstStyle/>
        <a:p>
          <a:pPr rtl="0"/>
          <a:r>
            <a:rPr lang="en-US" dirty="0" smtClean="0"/>
            <a:t>Educati0n</a:t>
          </a:r>
          <a:endParaRPr lang="en-US" dirty="0"/>
        </a:p>
      </dgm:t>
    </dgm:pt>
    <dgm:pt modelId="{301D7F07-F433-42F7-87E1-E3B3227AC7C0}" type="parTrans" cxnId="{A2200DE2-9892-4148-B5E7-D04792D371AB}">
      <dgm:prSet/>
      <dgm:spPr/>
      <dgm:t>
        <a:bodyPr/>
        <a:lstStyle/>
        <a:p>
          <a:endParaRPr lang="en-US"/>
        </a:p>
      </dgm:t>
    </dgm:pt>
    <dgm:pt modelId="{64A6C559-EFF5-4631-A5B4-E92238858144}" type="sibTrans" cxnId="{A2200DE2-9892-4148-B5E7-D04792D371AB}">
      <dgm:prSet/>
      <dgm:spPr/>
      <dgm:t>
        <a:bodyPr/>
        <a:lstStyle/>
        <a:p>
          <a:endParaRPr lang="en-US"/>
        </a:p>
      </dgm:t>
    </dgm:pt>
    <dgm:pt modelId="{C368B8AD-D712-4891-8535-7AB94008E563}">
      <dgm:prSet/>
      <dgm:spPr/>
      <dgm:t>
        <a:bodyPr/>
        <a:lstStyle/>
        <a:p>
          <a:pPr rtl="0"/>
          <a:r>
            <a:rPr lang="en-US" dirty="0" smtClean="0"/>
            <a:t>Health Care Services</a:t>
          </a:r>
          <a:endParaRPr lang="en-US" dirty="0"/>
        </a:p>
      </dgm:t>
    </dgm:pt>
    <dgm:pt modelId="{1B6B9C3D-7DD0-47DD-9692-A5C2DC5079F4}" type="parTrans" cxnId="{64D76FF7-DE6A-4D28-AB7A-F58F32DC20A4}">
      <dgm:prSet/>
      <dgm:spPr/>
      <dgm:t>
        <a:bodyPr/>
        <a:lstStyle/>
        <a:p>
          <a:endParaRPr lang="en-US"/>
        </a:p>
      </dgm:t>
    </dgm:pt>
    <dgm:pt modelId="{87EE561A-B380-4333-ADE0-C1BA8E040955}" type="sibTrans" cxnId="{64D76FF7-DE6A-4D28-AB7A-F58F32DC20A4}">
      <dgm:prSet/>
      <dgm:spPr/>
      <dgm:t>
        <a:bodyPr/>
        <a:lstStyle/>
        <a:p>
          <a:endParaRPr lang="en-US"/>
        </a:p>
      </dgm:t>
    </dgm:pt>
    <dgm:pt modelId="{910BC6A2-E829-46AC-8329-31D39BB38194}">
      <dgm:prSet/>
      <dgm:spPr/>
      <dgm:t>
        <a:bodyPr/>
        <a:lstStyle/>
        <a:p>
          <a:pPr rtl="0"/>
          <a:r>
            <a:rPr lang="en-US" dirty="0" smtClean="0"/>
            <a:t>Green Energy</a:t>
          </a:r>
          <a:endParaRPr lang="en-US" dirty="0"/>
        </a:p>
      </dgm:t>
    </dgm:pt>
    <dgm:pt modelId="{FB2F5E2F-5015-44A6-BB50-21F6AB380CEF}" type="parTrans" cxnId="{0B770733-1B77-4F89-A96F-ED40C285C168}">
      <dgm:prSet/>
      <dgm:spPr/>
      <dgm:t>
        <a:bodyPr/>
        <a:lstStyle/>
        <a:p>
          <a:endParaRPr lang="en-US"/>
        </a:p>
      </dgm:t>
    </dgm:pt>
    <dgm:pt modelId="{C21C1755-AACD-4E07-AA6E-BAE7DCB4779B}" type="sibTrans" cxnId="{0B770733-1B77-4F89-A96F-ED40C285C168}">
      <dgm:prSet/>
      <dgm:spPr/>
      <dgm:t>
        <a:bodyPr/>
        <a:lstStyle/>
        <a:p>
          <a:endParaRPr lang="en-US"/>
        </a:p>
      </dgm:t>
    </dgm:pt>
    <dgm:pt modelId="{0880AC08-D865-44A2-852B-0A401F4C2C0F}">
      <dgm:prSet/>
      <dgm:spPr/>
      <dgm:t>
        <a:bodyPr/>
        <a:lstStyle/>
        <a:p>
          <a:pPr rtl="0"/>
          <a:r>
            <a:rPr lang="en-US" dirty="0" smtClean="0"/>
            <a:t>Athletic Services </a:t>
          </a:r>
          <a:endParaRPr lang="en-US" dirty="0"/>
        </a:p>
      </dgm:t>
    </dgm:pt>
    <dgm:pt modelId="{F8FE9713-E562-443A-BC5B-878A3E8ED9CC}" type="parTrans" cxnId="{67DC3F19-5646-4893-BE47-C156D89D514F}">
      <dgm:prSet/>
      <dgm:spPr/>
      <dgm:t>
        <a:bodyPr/>
        <a:lstStyle/>
        <a:p>
          <a:endParaRPr lang="en-US"/>
        </a:p>
      </dgm:t>
    </dgm:pt>
    <dgm:pt modelId="{C9007AC2-D8F5-4DD4-AF7F-26BEA7C649C1}" type="sibTrans" cxnId="{67DC3F19-5646-4893-BE47-C156D89D514F}">
      <dgm:prSet/>
      <dgm:spPr/>
      <dgm:t>
        <a:bodyPr/>
        <a:lstStyle/>
        <a:p>
          <a:endParaRPr lang="en-US"/>
        </a:p>
      </dgm:t>
    </dgm:pt>
    <dgm:pt modelId="{4A6C837A-4010-4152-A35A-E8BF2AE17569}">
      <dgm:prSet/>
      <dgm:spPr/>
      <dgm:t>
        <a:bodyPr/>
        <a:lstStyle/>
        <a:p>
          <a:pPr rtl="0"/>
          <a:r>
            <a:rPr lang="en-US" dirty="0" smtClean="0"/>
            <a:t>Improved Infrastructure</a:t>
          </a:r>
          <a:endParaRPr lang="en-US" dirty="0"/>
        </a:p>
      </dgm:t>
    </dgm:pt>
    <dgm:pt modelId="{A85BE916-4E2A-406F-B06A-860605A1037F}" type="parTrans" cxnId="{2D5004BA-F02A-4453-8BCA-F89A67077366}">
      <dgm:prSet/>
      <dgm:spPr/>
      <dgm:t>
        <a:bodyPr/>
        <a:lstStyle/>
        <a:p>
          <a:endParaRPr lang="en-US"/>
        </a:p>
      </dgm:t>
    </dgm:pt>
    <dgm:pt modelId="{6984ED46-6C14-45FB-8AF4-0F362FD1854E}" type="sibTrans" cxnId="{2D5004BA-F02A-4453-8BCA-F89A67077366}">
      <dgm:prSet/>
      <dgm:spPr/>
      <dgm:t>
        <a:bodyPr/>
        <a:lstStyle/>
        <a:p>
          <a:endParaRPr lang="en-US"/>
        </a:p>
      </dgm:t>
    </dgm:pt>
    <dgm:pt modelId="{EFE9DE67-9C1D-4A2A-8B03-0A14811285DE}">
      <dgm:prSet/>
      <dgm:spPr/>
      <dgm:t>
        <a:bodyPr/>
        <a:lstStyle/>
        <a:p>
          <a:pPr rtl="0"/>
          <a:r>
            <a:rPr lang="en-US" dirty="0" smtClean="0"/>
            <a:t>Impact the quality of life and affect change in the community</a:t>
          </a:r>
          <a:endParaRPr lang="en-US" dirty="0"/>
        </a:p>
      </dgm:t>
    </dgm:pt>
    <dgm:pt modelId="{57EE84A4-D398-47AE-ABFC-9D1248BA772E}" type="parTrans" cxnId="{239B421D-AD54-4FBD-8260-FE9D899A2443}">
      <dgm:prSet/>
      <dgm:spPr/>
      <dgm:t>
        <a:bodyPr/>
        <a:lstStyle/>
        <a:p>
          <a:endParaRPr lang="en-US"/>
        </a:p>
      </dgm:t>
    </dgm:pt>
    <dgm:pt modelId="{05BACA67-98E9-4604-92F3-B19D4E3DED76}" type="sibTrans" cxnId="{239B421D-AD54-4FBD-8260-FE9D899A2443}">
      <dgm:prSet/>
      <dgm:spPr/>
      <dgm:t>
        <a:bodyPr/>
        <a:lstStyle/>
        <a:p>
          <a:endParaRPr lang="en-US"/>
        </a:p>
      </dgm:t>
    </dgm:pt>
    <dgm:pt modelId="{4951FF83-44EC-4AB3-8AB3-271ADFD5CBEB}" type="pres">
      <dgm:prSet presAssocID="{E00C04F2-54B8-4D44-83FC-739B4643D80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2FB049C-8667-4CA2-91E4-8EE43C8A59AC}" type="pres">
      <dgm:prSet presAssocID="{AAE61FF5-B63B-45CD-8002-366D80D6B5E0}" presName="parentText" presStyleLbl="node1" presStyleIdx="0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13E6F2-BCDE-4152-A213-180DF65AAAA2}" type="pres">
      <dgm:prSet presAssocID="{68C5AF34-B0A7-4E1F-BE65-60849276E3BF}" presName="spacer" presStyleCnt="0"/>
      <dgm:spPr/>
    </dgm:pt>
    <dgm:pt modelId="{74A720DF-0D97-4DB0-B322-69917135E156}" type="pres">
      <dgm:prSet presAssocID="{55855148-DADC-4D7B-9232-66EBCF07C546}" presName="parentText" presStyleLbl="node1" presStyleIdx="1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FD38DE-46AC-4597-B613-C30DEB840710}" type="pres">
      <dgm:prSet presAssocID="{CC1681F4-3D8C-4159-80BA-F55A81431687}" presName="spacer" presStyleCnt="0"/>
      <dgm:spPr/>
    </dgm:pt>
    <dgm:pt modelId="{7EDCC041-03C2-446C-ABB1-366828367220}" type="pres">
      <dgm:prSet presAssocID="{B78FD3FA-4C7D-4E06-95A0-9A7C127DF560}" presName="parentText" presStyleLbl="node1" presStyleIdx="2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4E12E9-5FA2-4EAF-8C88-B3A17FE84E2F}" type="pres">
      <dgm:prSet presAssocID="{9028CB56-0A6D-4DFF-A44D-E67C0380AD52}" presName="spacer" presStyleCnt="0"/>
      <dgm:spPr/>
    </dgm:pt>
    <dgm:pt modelId="{04C206A5-438B-454F-98AE-F123CF2C4CD5}" type="pres">
      <dgm:prSet presAssocID="{6B7D602E-AA93-4015-A4E7-C8B94A5AA9CA}" presName="parentText" presStyleLbl="node1" presStyleIdx="3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F50D6E-DAE0-4B4F-9C87-768EB8F44C09}" type="pres">
      <dgm:prSet presAssocID="{10D99391-F275-431E-B2DE-3DD096DAA551}" presName="spacer" presStyleCnt="0"/>
      <dgm:spPr/>
    </dgm:pt>
    <dgm:pt modelId="{667A096D-DFB5-47E8-AEA3-BBB40589FAB1}" type="pres">
      <dgm:prSet presAssocID="{64034C47-5939-4AED-8B1A-0BDB77488C25}" presName="parentText" presStyleLbl="node1" presStyleIdx="4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83B0B5-EAA7-4727-B6FF-FCD9EF612709}" type="pres">
      <dgm:prSet presAssocID="{249DC05E-6847-44F3-AD3A-0A4223D8ECC1}" presName="spacer" presStyleCnt="0"/>
      <dgm:spPr/>
    </dgm:pt>
    <dgm:pt modelId="{9D5860F1-EBD4-4F1F-AEEB-2302CC2366BC}" type="pres">
      <dgm:prSet presAssocID="{8E7B0331-4C5C-4D83-B978-58E030B647B7}" presName="parentText" presStyleLbl="node1" presStyleIdx="5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23AEAF-8892-4390-B18B-1BB014265E5F}" type="pres">
      <dgm:prSet presAssocID="{172B3E5A-1078-4A16-8327-9B75228B70C2}" presName="spacer" presStyleCnt="0"/>
      <dgm:spPr/>
    </dgm:pt>
    <dgm:pt modelId="{A857B016-4AF7-4BB7-8C42-A3725D77B75D}" type="pres">
      <dgm:prSet presAssocID="{547E26F2-434C-49A5-88FD-A0A01A328095}" presName="parentText" presStyleLbl="node1" presStyleIdx="6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8E98AF-6A07-4DF7-A2DF-13A57A6DEA2A}" type="pres">
      <dgm:prSet presAssocID="{64A6C559-EFF5-4631-A5B4-E92238858144}" presName="spacer" presStyleCnt="0"/>
      <dgm:spPr/>
    </dgm:pt>
    <dgm:pt modelId="{8E18C558-E6D2-4DDF-84A5-533042F5B7A1}" type="pres">
      <dgm:prSet presAssocID="{C368B8AD-D712-4891-8535-7AB94008E563}" presName="parentText" presStyleLbl="node1" presStyleIdx="7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70361F-DE0B-4956-BC2F-3ADE63BFDBBA}" type="pres">
      <dgm:prSet presAssocID="{87EE561A-B380-4333-ADE0-C1BA8E040955}" presName="spacer" presStyleCnt="0"/>
      <dgm:spPr/>
    </dgm:pt>
    <dgm:pt modelId="{ED058193-4AF6-456B-A7A8-D5490E5F7E4D}" type="pres">
      <dgm:prSet presAssocID="{910BC6A2-E829-46AC-8329-31D39BB38194}" presName="parentText" presStyleLbl="node1" presStyleIdx="8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B85FD4-22C5-4F63-8855-6FF5B07F55AE}" type="pres">
      <dgm:prSet presAssocID="{C21C1755-AACD-4E07-AA6E-BAE7DCB4779B}" presName="spacer" presStyleCnt="0"/>
      <dgm:spPr/>
    </dgm:pt>
    <dgm:pt modelId="{A8DFD0D0-5215-4AD3-8F3D-A6926240A9CD}" type="pres">
      <dgm:prSet presAssocID="{0880AC08-D865-44A2-852B-0A401F4C2C0F}" presName="parentText" presStyleLbl="node1" presStyleIdx="9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F0CDE8-ACE8-402A-BAEB-DB7104EC00C4}" type="pres">
      <dgm:prSet presAssocID="{C9007AC2-D8F5-4DD4-AF7F-26BEA7C649C1}" presName="spacer" presStyleCnt="0"/>
      <dgm:spPr/>
    </dgm:pt>
    <dgm:pt modelId="{60F36989-47DD-4920-8C2E-8B51431F9AE9}" type="pres">
      <dgm:prSet presAssocID="{4A6C837A-4010-4152-A35A-E8BF2AE17569}" presName="parentText" presStyleLbl="node1" presStyleIdx="10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A9028E-F66E-418A-AF38-DDA6989202E9}" type="pres">
      <dgm:prSet presAssocID="{6984ED46-6C14-45FB-8AF4-0F362FD1854E}" presName="spacer" presStyleCnt="0"/>
      <dgm:spPr/>
    </dgm:pt>
    <dgm:pt modelId="{F020FF21-9109-4CD5-9175-7583DD0A54DF}" type="pres">
      <dgm:prSet presAssocID="{EFE9DE67-9C1D-4A2A-8B03-0A14811285DE}" presName="parentText" presStyleLbl="node1" presStyleIdx="11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930D65-9FBE-43D4-9C69-DC2B3EE34916}" srcId="{E00C04F2-54B8-4D44-83FC-739B4643D808}" destId="{64034C47-5939-4AED-8B1A-0BDB77488C25}" srcOrd="4" destOrd="0" parTransId="{BEB98679-8448-430B-B3C7-EFE441C4B7FF}" sibTransId="{249DC05E-6847-44F3-AD3A-0A4223D8ECC1}"/>
    <dgm:cxn modelId="{9D3911DF-6ADF-4997-91B0-BEF3F1FC7BD0}" type="presOf" srcId="{E00C04F2-54B8-4D44-83FC-739B4643D808}" destId="{4951FF83-44EC-4AB3-8AB3-271ADFD5CBEB}" srcOrd="0" destOrd="0" presId="urn:microsoft.com/office/officeart/2005/8/layout/vList2"/>
    <dgm:cxn modelId="{740CDBE4-75C6-4EED-A4A0-12CF425A65C0}" type="presOf" srcId="{910BC6A2-E829-46AC-8329-31D39BB38194}" destId="{ED058193-4AF6-456B-A7A8-D5490E5F7E4D}" srcOrd="0" destOrd="0" presId="urn:microsoft.com/office/officeart/2005/8/layout/vList2"/>
    <dgm:cxn modelId="{2D5004BA-F02A-4453-8BCA-F89A67077366}" srcId="{E00C04F2-54B8-4D44-83FC-739B4643D808}" destId="{4A6C837A-4010-4152-A35A-E8BF2AE17569}" srcOrd="10" destOrd="0" parTransId="{A85BE916-4E2A-406F-B06A-860605A1037F}" sibTransId="{6984ED46-6C14-45FB-8AF4-0F362FD1854E}"/>
    <dgm:cxn modelId="{ECBDCA96-F126-4C68-9BB3-968540990635}" type="presOf" srcId="{6B7D602E-AA93-4015-A4E7-C8B94A5AA9CA}" destId="{04C206A5-438B-454F-98AE-F123CF2C4CD5}" srcOrd="0" destOrd="0" presId="urn:microsoft.com/office/officeart/2005/8/layout/vList2"/>
    <dgm:cxn modelId="{22F90A87-C975-46DD-875A-8BEA91E22D5E}" type="presOf" srcId="{EFE9DE67-9C1D-4A2A-8B03-0A14811285DE}" destId="{F020FF21-9109-4CD5-9175-7583DD0A54DF}" srcOrd="0" destOrd="0" presId="urn:microsoft.com/office/officeart/2005/8/layout/vList2"/>
    <dgm:cxn modelId="{96566399-A7C6-4654-A931-A2B4EAAFB0B6}" type="presOf" srcId="{C368B8AD-D712-4891-8535-7AB94008E563}" destId="{8E18C558-E6D2-4DDF-84A5-533042F5B7A1}" srcOrd="0" destOrd="0" presId="urn:microsoft.com/office/officeart/2005/8/layout/vList2"/>
    <dgm:cxn modelId="{4AA8CFAA-7971-4F59-924C-A29C7A476776}" type="presOf" srcId="{55855148-DADC-4D7B-9232-66EBCF07C546}" destId="{74A720DF-0D97-4DB0-B322-69917135E156}" srcOrd="0" destOrd="0" presId="urn:microsoft.com/office/officeart/2005/8/layout/vList2"/>
    <dgm:cxn modelId="{D208BE19-58E0-4229-93F1-33E11B71C569}" srcId="{E00C04F2-54B8-4D44-83FC-739B4643D808}" destId="{8E7B0331-4C5C-4D83-B978-58E030B647B7}" srcOrd="5" destOrd="0" parTransId="{F2976E91-A198-481B-B251-153045EAA481}" sibTransId="{172B3E5A-1078-4A16-8327-9B75228B70C2}"/>
    <dgm:cxn modelId="{AB4E093F-293A-48EA-BD74-C803FCE0A4C1}" type="presOf" srcId="{547E26F2-434C-49A5-88FD-A0A01A328095}" destId="{A857B016-4AF7-4BB7-8C42-A3725D77B75D}" srcOrd="0" destOrd="0" presId="urn:microsoft.com/office/officeart/2005/8/layout/vList2"/>
    <dgm:cxn modelId="{D67D397C-5698-47F5-AEC5-629FD7F5B86D}" srcId="{E00C04F2-54B8-4D44-83FC-739B4643D808}" destId="{AAE61FF5-B63B-45CD-8002-366D80D6B5E0}" srcOrd="0" destOrd="0" parTransId="{463E1B68-9A43-4332-AE94-293C7426AA91}" sibTransId="{68C5AF34-B0A7-4E1F-BE65-60849276E3BF}"/>
    <dgm:cxn modelId="{F91D6F71-DAD6-4B3F-B76C-C1FFBDA91F35}" type="presOf" srcId="{4A6C837A-4010-4152-A35A-E8BF2AE17569}" destId="{60F36989-47DD-4920-8C2E-8B51431F9AE9}" srcOrd="0" destOrd="0" presId="urn:microsoft.com/office/officeart/2005/8/layout/vList2"/>
    <dgm:cxn modelId="{64D76FF7-DE6A-4D28-AB7A-F58F32DC20A4}" srcId="{E00C04F2-54B8-4D44-83FC-739B4643D808}" destId="{C368B8AD-D712-4891-8535-7AB94008E563}" srcOrd="7" destOrd="0" parTransId="{1B6B9C3D-7DD0-47DD-9692-A5C2DC5079F4}" sibTransId="{87EE561A-B380-4333-ADE0-C1BA8E040955}"/>
    <dgm:cxn modelId="{7404BC32-1A82-4485-8C01-1D5C8FA614F9}" srcId="{E00C04F2-54B8-4D44-83FC-739B4643D808}" destId="{55855148-DADC-4D7B-9232-66EBCF07C546}" srcOrd="1" destOrd="0" parTransId="{1020BB95-5206-4871-8A3D-C8D56D2A0004}" sibTransId="{CC1681F4-3D8C-4159-80BA-F55A81431687}"/>
    <dgm:cxn modelId="{3A49E17D-E872-450F-81E5-C444ED7C39C6}" type="presOf" srcId="{0880AC08-D865-44A2-852B-0A401F4C2C0F}" destId="{A8DFD0D0-5215-4AD3-8F3D-A6926240A9CD}" srcOrd="0" destOrd="0" presId="urn:microsoft.com/office/officeart/2005/8/layout/vList2"/>
    <dgm:cxn modelId="{239B421D-AD54-4FBD-8260-FE9D899A2443}" srcId="{E00C04F2-54B8-4D44-83FC-739B4643D808}" destId="{EFE9DE67-9C1D-4A2A-8B03-0A14811285DE}" srcOrd="11" destOrd="0" parTransId="{57EE84A4-D398-47AE-ABFC-9D1248BA772E}" sibTransId="{05BACA67-98E9-4604-92F3-B19D4E3DED76}"/>
    <dgm:cxn modelId="{D71AD4B4-86B8-4179-BA84-F4E0E1A7CB92}" type="presOf" srcId="{B78FD3FA-4C7D-4E06-95A0-9A7C127DF560}" destId="{7EDCC041-03C2-446C-ABB1-366828367220}" srcOrd="0" destOrd="0" presId="urn:microsoft.com/office/officeart/2005/8/layout/vList2"/>
    <dgm:cxn modelId="{9D6695CE-2E65-436A-BF21-400930C2E0DB}" type="presOf" srcId="{AAE61FF5-B63B-45CD-8002-366D80D6B5E0}" destId="{D2FB049C-8667-4CA2-91E4-8EE43C8A59AC}" srcOrd="0" destOrd="0" presId="urn:microsoft.com/office/officeart/2005/8/layout/vList2"/>
    <dgm:cxn modelId="{60C09160-5FF9-4BEE-809F-7791A313CDA8}" srcId="{E00C04F2-54B8-4D44-83FC-739B4643D808}" destId="{B78FD3FA-4C7D-4E06-95A0-9A7C127DF560}" srcOrd="2" destOrd="0" parTransId="{FE1C1BEA-1793-4E55-98A2-CCBE0E02E026}" sibTransId="{9028CB56-0A6D-4DFF-A44D-E67C0380AD52}"/>
    <dgm:cxn modelId="{2E6E0DBA-CAC1-4DAB-89FB-B4F099F0B0B6}" type="presOf" srcId="{64034C47-5939-4AED-8B1A-0BDB77488C25}" destId="{667A096D-DFB5-47E8-AEA3-BBB40589FAB1}" srcOrd="0" destOrd="0" presId="urn:microsoft.com/office/officeart/2005/8/layout/vList2"/>
    <dgm:cxn modelId="{A2200DE2-9892-4148-B5E7-D04792D371AB}" srcId="{E00C04F2-54B8-4D44-83FC-739B4643D808}" destId="{547E26F2-434C-49A5-88FD-A0A01A328095}" srcOrd="6" destOrd="0" parTransId="{301D7F07-F433-42F7-87E1-E3B3227AC7C0}" sibTransId="{64A6C559-EFF5-4631-A5B4-E92238858144}"/>
    <dgm:cxn modelId="{BA7EF66B-2482-49F8-9A52-FA11B8ED2F91}" srcId="{E00C04F2-54B8-4D44-83FC-739B4643D808}" destId="{6B7D602E-AA93-4015-A4E7-C8B94A5AA9CA}" srcOrd="3" destOrd="0" parTransId="{1C1F3B76-6276-49A8-B07E-A1D9970A5537}" sibTransId="{10D99391-F275-431E-B2DE-3DD096DAA551}"/>
    <dgm:cxn modelId="{3A7B5C29-2217-4ECD-94C0-3B20C48ECC7D}" type="presOf" srcId="{8E7B0331-4C5C-4D83-B978-58E030B647B7}" destId="{9D5860F1-EBD4-4F1F-AEEB-2302CC2366BC}" srcOrd="0" destOrd="0" presId="urn:microsoft.com/office/officeart/2005/8/layout/vList2"/>
    <dgm:cxn modelId="{67DC3F19-5646-4893-BE47-C156D89D514F}" srcId="{E00C04F2-54B8-4D44-83FC-739B4643D808}" destId="{0880AC08-D865-44A2-852B-0A401F4C2C0F}" srcOrd="9" destOrd="0" parTransId="{F8FE9713-E562-443A-BC5B-878A3E8ED9CC}" sibTransId="{C9007AC2-D8F5-4DD4-AF7F-26BEA7C649C1}"/>
    <dgm:cxn modelId="{0B770733-1B77-4F89-A96F-ED40C285C168}" srcId="{E00C04F2-54B8-4D44-83FC-739B4643D808}" destId="{910BC6A2-E829-46AC-8329-31D39BB38194}" srcOrd="8" destOrd="0" parTransId="{FB2F5E2F-5015-44A6-BB50-21F6AB380CEF}" sibTransId="{C21C1755-AACD-4E07-AA6E-BAE7DCB4779B}"/>
    <dgm:cxn modelId="{2ADCC0ED-2533-4B0E-B22F-3425AED98720}" type="presParOf" srcId="{4951FF83-44EC-4AB3-8AB3-271ADFD5CBEB}" destId="{D2FB049C-8667-4CA2-91E4-8EE43C8A59AC}" srcOrd="0" destOrd="0" presId="urn:microsoft.com/office/officeart/2005/8/layout/vList2"/>
    <dgm:cxn modelId="{C222B41A-B9B2-4617-AB94-3C4B84BB5B9C}" type="presParOf" srcId="{4951FF83-44EC-4AB3-8AB3-271ADFD5CBEB}" destId="{6A13E6F2-BCDE-4152-A213-180DF65AAAA2}" srcOrd="1" destOrd="0" presId="urn:microsoft.com/office/officeart/2005/8/layout/vList2"/>
    <dgm:cxn modelId="{C3DE9E23-F5A3-4060-BDA0-AD942B9C3000}" type="presParOf" srcId="{4951FF83-44EC-4AB3-8AB3-271ADFD5CBEB}" destId="{74A720DF-0D97-4DB0-B322-69917135E156}" srcOrd="2" destOrd="0" presId="urn:microsoft.com/office/officeart/2005/8/layout/vList2"/>
    <dgm:cxn modelId="{FCAEBA77-A162-4FC4-A91E-78C844AB52B1}" type="presParOf" srcId="{4951FF83-44EC-4AB3-8AB3-271ADFD5CBEB}" destId="{14FD38DE-46AC-4597-B613-C30DEB840710}" srcOrd="3" destOrd="0" presId="urn:microsoft.com/office/officeart/2005/8/layout/vList2"/>
    <dgm:cxn modelId="{A3F7AC7D-BBDC-431C-B666-774548C5E3D5}" type="presParOf" srcId="{4951FF83-44EC-4AB3-8AB3-271ADFD5CBEB}" destId="{7EDCC041-03C2-446C-ABB1-366828367220}" srcOrd="4" destOrd="0" presId="urn:microsoft.com/office/officeart/2005/8/layout/vList2"/>
    <dgm:cxn modelId="{2ED28C7A-E54A-4B75-AA36-58ADD6075CB0}" type="presParOf" srcId="{4951FF83-44EC-4AB3-8AB3-271ADFD5CBEB}" destId="{B74E12E9-5FA2-4EAF-8C88-B3A17FE84E2F}" srcOrd="5" destOrd="0" presId="urn:microsoft.com/office/officeart/2005/8/layout/vList2"/>
    <dgm:cxn modelId="{B6342E18-F4C3-4CA6-AE7B-3A8AD492E967}" type="presParOf" srcId="{4951FF83-44EC-4AB3-8AB3-271ADFD5CBEB}" destId="{04C206A5-438B-454F-98AE-F123CF2C4CD5}" srcOrd="6" destOrd="0" presId="urn:microsoft.com/office/officeart/2005/8/layout/vList2"/>
    <dgm:cxn modelId="{3B690487-8308-4CC2-BD73-2CA8435A515F}" type="presParOf" srcId="{4951FF83-44EC-4AB3-8AB3-271ADFD5CBEB}" destId="{6CF50D6E-DAE0-4B4F-9C87-768EB8F44C09}" srcOrd="7" destOrd="0" presId="urn:microsoft.com/office/officeart/2005/8/layout/vList2"/>
    <dgm:cxn modelId="{3DF6D1A2-0AAC-4A77-A502-9F3EFBCC7893}" type="presParOf" srcId="{4951FF83-44EC-4AB3-8AB3-271ADFD5CBEB}" destId="{667A096D-DFB5-47E8-AEA3-BBB40589FAB1}" srcOrd="8" destOrd="0" presId="urn:microsoft.com/office/officeart/2005/8/layout/vList2"/>
    <dgm:cxn modelId="{DB1365D6-90A8-475A-87F6-5E0A0A3D1F33}" type="presParOf" srcId="{4951FF83-44EC-4AB3-8AB3-271ADFD5CBEB}" destId="{5383B0B5-EAA7-4727-B6FF-FCD9EF612709}" srcOrd="9" destOrd="0" presId="urn:microsoft.com/office/officeart/2005/8/layout/vList2"/>
    <dgm:cxn modelId="{C0D2C7A5-5EB1-40A7-BA9E-2C7B261D97F3}" type="presParOf" srcId="{4951FF83-44EC-4AB3-8AB3-271ADFD5CBEB}" destId="{9D5860F1-EBD4-4F1F-AEEB-2302CC2366BC}" srcOrd="10" destOrd="0" presId="urn:microsoft.com/office/officeart/2005/8/layout/vList2"/>
    <dgm:cxn modelId="{C6364820-171B-4A41-8527-4837C5C8AE39}" type="presParOf" srcId="{4951FF83-44EC-4AB3-8AB3-271ADFD5CBEB}" destId="{6A23AEAF-8892-4390-B18B-1BB014265E5F}" srcOrd="11" destOrd="0" presId="urn:microsoft.com/office/officeart/2005/8/layout/vList2"/>
    <dgm:cxn modelId="{1A24AE8F-556C-47BC-B73C-A3143D3F41D1}" type="presParOf" srcId="{4951FF83-44EC-4AB3-8AB3-271ADFD5CBEB}" destId="{A857B016-4AF7-4BB7-8C42-A3725D77B75D}" srcOrd="12" destOrd="0" presId="urn:microsoft.com/office/officeart/2005/8/layout/vList2"/>
    <dgm:cxn modelId="{CFC17793-A997-4D99-8A2F-44B87E85B49E}" type="presParOf" srcId="{4951FF83-44EC-4AB3-8AB3-271ADFD5CBEB}" destId="{4C8E98AF-6A07-4DF7-A2DF-13A57A6DEA2A}" srcOrd="13" destOrd="0" presId="urn:microsoft.com/office/officeart/2005/8/layout/vList2"/>
    <dgm:cxn modelId="{CB5FDD19-4CF8-48F9-A68D-ACDD6A12339C}" type="presParOf" srcId="{4951FF83-44EC-4AB3-8AB3-271ADFD5CBEB}" destId="{8E18C558-E6D2-4DDF-84A5-533042F5B7A1}" srcOrd="14" destOrd="0" presId="urn:microsoft.com/office/officeart/2005/8/layout/vList2"/>
    <dgm:cxn modelId="{4842376B-59CB-4B6E-A762-ED3F1EB8B688}" type="presParOf" srcId="{4951FF83-44EC-4AB3-8AB3-271ADFD5CBEB}" destId="{E770361F-DE0B-4956-BC2F-3ADE63BFDBBA}" srcOrd="15" destOrd="0" presId="urn:microsoft.com/office/officeart/2005/8/layout/vList2"/>
    <dgm:cxn modelId="{A06333BE-ADE7-4274-B1EF-BADC9A99CC95}" type="presParOf" srcId="{4951FF83-44EC-4AB3-8AB3-271ADFD5CBEB}" destId="{ED058193-4AF6-456B-A7A8-D5490E5F7E4D}" srcOrd="16" destOrd="0" presId="urn:microsoft.com/office/officeart/2005/8/layout/vList2"/>
    <dgm:cxn modelId="{8B6CDCA2-B56C-41A4-9B93-95FD79B3C924}" type="presParOf" srcId="{4951FF83-44EC-4AB3-8AB3-271ADFD5CBEB}" destId="{CFB85FD4-22C5-4F63-8855-6FF5B07F55AE}" srcOrd="17" destOrd="0" presId="urn:microsoft.com/office/officeart/2005/8/layout/vList2"/>
    <dgm:cxn modelId="{2FB75A7E-8C4F-45E8-90EC-C9EDF035D9B0}" type="presParOf" srcId="{4951FF83-44EC-4AB3-8AB3-271ADFD5CBEB}" destId="{A8DFD0D0-5215-4AD3-8F3D-A6926240A9CD}" srcOrd="18" destOrd="0" presId="urn:microsoft.com/office/officeart/2005/8/layout/vList2"/>
    <dgm:cxn modelId="{C5725179-8B39-4A6E-988C-24B32437B54E}" type="presParOf" srcId="{4951FF83-44EC-4AB3-8AB3-271ADFD5CBEB}" destId="{66F0CDE8-ACE8-402A-BAEB-DB7104EC00C4}" srcOrd="19" destOrd="0" presId="urn:microsoft.com/office/officeart/2005/8/layout/vList2"/>
    <dgm:cxn modelId="{55450998-9EBC-4DAC-A1AB-403937A3A502}" type="presParOf" srcId="{4951FF83-44EC-4AB3-8AB3-271ADFD5CBEB}" destId="{60F36989-47DD-4920-8C2E-8B51431F9AE9}" srcOrd="20" destOrd="0" presId="urn:microsoft.com/office/officeart/2005/8/layout/vList2"/>
    <dgm:cxn modelId="{97B7ED55-1A8A-4C54-8FD1-A76ECE9153A9}" type="presParOf" srcId="{4951FF83-44EC-4AB3-8AB3-271ADFD5CBEB}" destId="{D8A9028E-F66E-418A-AF38-DDA6989202E9}" srcOrd="21" destOrd="0" presId="urn:microsoft.com/office/officeart/2005/8/layout/vList2"/>
    <dgm:cxn modelId="{5EEE7154-8BBB-4FA0-9E59-65E8E8D19750}" type="presParOf" srcId="{4951FF83-44EC-4AB3-8AB3-271ADFD5CBEB}" destId="{F020FF21-9109-4CD5-9175-7583DD0A54DF}" srcOrd="2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4F29BD-0115-48B6-804A-EB9CDCD8F67B}">
      <dsp:nvSpPr>
        <dsp:cNvPr id="0" name=""/>
        <dsp:cNvSpPr/>
      </dsp:nvSpPr>
      <dsp:spPr>
        <a:xfrm rot="5400000">
          <a:off x="5262677" y="-2609038"/>
          <a:ext cx="526650" cy="5744959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Christ the King Seminary, East Aurora, New York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/>
            <a:t>Degree Candidate Masters in Systematic Theology</a:t>
          </a:r>
          <a:endParaRPr lang="en-US" sz="1400" b="1" kern="1200" dirty="0"/>
        </a:p>
      </dsp:txBody>
      <dsp:txXfrm rot="-5400000">
        <a:off x="2653523" y="25825"/>
        <a:ext cx="5719250" cy="475232"/>
      </dsp:txXfrm>
    </dsp:sp>
    <dsp:sp modelId="{1AEA1C68-C816-4A25-82D6-051FFDC7E656}">
      <dsp:nvSpPr>
        <dsp:cNvPr id="0" name=""/>
        <dsp:cNvSpPr/>
      </dsp:nvSpPr>
      <dsp:spPr>
        <a:xfrm>
          <a:off x="0" y="62309"/>
          <a:ext cx="2711910" cy="40291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l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l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+mj-lt"/>
            </a:rPr>
            <a:t>2003-Present</a:t>
          </a:r>
          <a:endParaRPr lang="en-US" sz="1600" kern="1200" dirty="0">
            <a:latin typeface="+mj-lt"/>
          </a:endParaRPr>
        </a:p>
      </dsp:txBody>
      <dsp:txXfrm>
        <a:off x="19669" y="81978"/>
        <a:ext cx="2672572" cy="363574"/>
      </dsp:txXfrm>
    </dsp:sp>
    <dsp:sp modelId="{AF19B25A-8D3E-4F79-AE46-76D701F6924A}">
      <dsp:nvSpPr>
        <dsp:cNvPr id="0" name=""/>
        <dsp:cNvSpPr/>
      </dsp:nvSpPr>
      <dsp:spPr>
        <a:xfrm rot="5400000">
          <a:off x="5450055" y="-1877997"/>
          <a:ext cx="483617" cy="541324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Christ the King Seminary, East Aurora, New York</a:t>
          </a:r>
          <a:endParaRPr lang="en-US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latin typeface="+mn-lt"/>
            </a:rPr>
            <a:t>Master of Arts Pastoral Ministry</a:t>
          </a:r>
          <a:endParaRPr lang="en-US" sz="1400" b="1" kern="1200" dirty="0">
            <a:latin typeface="+mn-lt"/>
          </a:endParaRPr>
        </a:p>
      </dsp:txBody>
      <dsp:txXfrm rot="-5400000">
        <a:off x="2985240" y="610426"/>
        <a:ext cx="5389640" cy="436401"/>
      </dsp:txXfrm>
    </dsp:sp>
    <dsp:sp modelId="{FBCB0630-298A-4A0F-A9C1-3DD0B2EB2733}">
      <dsp:nvSpPr>
        <dsp:cNvPr id="0" name=""/>
        <dsp:cNvSpPr/>
      </dsp:nvSpPr>
      <dsp:spPr>
        <a:xfrm>
          <a:off x="0" y="640066"/>
          <a:ext cx="3044952" cy="37833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l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l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latin typeface="+mj-lt"/>
            </a:rPr>
            <a:t>2001-2007</a:t>
          </a:r>
          <a:endParaRPr lang="en-US" sz="1600" b="0" kern="1200" dirty="0"/>
        </a:p>
      </dsp:txBody>
      <dsp:txXfrm>
        <a:off x="18469" y="658535"/>
        <a:ext cx="3008014" cy="341400"/>
      </dsp:txXfrm>
    </dsp:sp>
    <dsp:sp modelId="{C83D3350-9C35-4F1A-9F83-1DBB48320159}">
      <dsp:nvSpPr>
        <dsp:cNvPr id="0" name=""/>
        <dsp:cNvSpPr/>
      </dsp:nvSpPr>
      <dsp:spPr>
        <a:xfrm rot="5400000">
          <a:off x="5546710" y="-1259724"/>
          <a:ext cx="449189" cy="5249370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Christ the King Seminary, East Aurora, New York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/>
            <a:t>Master of Divinity</a:t>
          </a:r>
          <a:endParaRPr lang="en-US" sz="1400" b="1" kern="1200" dirty="0"/>
        </a:p>
      </dsp:txBody>
      <dsp:txXfrm rot="-5400000">
        <a:off x="3146620" y="1162294"/>
        <a:ext cx="5227442" cy="405333"/>
      </dsp:txXfrm>
    </dsp:sp>
    <dsp:sp modelId="{97D32469-9C82-4067-8A4E-678559B2ABE3}">
      <dsp:nvSpPr>
        <dsp:cNvPr id="0" name=""/>
        <dsp:cNvSpPr/>
      </dsp:nvSpPr>
      <dsp:spPr>
        <a:xfrm>
          <a:off x="77375" y="1166974"/>
          <a:ext cx="3204524" cy="37003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l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l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+mj-lt"/>
            </a:rPr>
            <a:t>1998-2003</a:t>
          </a:r>
          <a:endParaRPr lang="en-US" sz="1600" kern="1200" dirty="0">
            <a:latin typeface="+mj-lt"/>
          </a:endParaRPr>
        </a:p>
      </dsp:txBody>
      <dsp:txXfrm>
        <a:off x="95438" y="1185037"/>
        <a:ext cx="3168398" cy="3339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F9FB3D-5F0D-4C1C-B6BF-8AFE20A8D944}">
      <dsp:nvSpPr>
        <dsp:cNvPr id="0" name=""/>
        <dsp:cNvSpPr/>
      </dsp:nvSpPr>
      <dsp:spPr>
        <a:xfrm>
          <a:off x="0" y="2188"/>
          <a:ext cx="8595360" cy="20966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l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l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kern="1200" baseline="0" dirty="0" smtClean="0">
              <a:latin typeface="+mj-lt"/>
            </a:rPr>
            <a:t>Rev. Dr. Bennett W. Smith, Sr., Family Life Center:</a:t>
          </a:r>
          <a:endParaRPr lang="en-US" sz="1200" b="0" i="0" kern="1200" baseline="0" dirty="0">
            <a:latin typeface="+mj-lt"/>
          </a:endParaRPr>
        </a:p>
      </dsp:txBody>
      <dsp:txXfrm>
        <a:off x="10235" y="12423"/>
        <a:ext cx="8574890" cy="189193"/>
      </dsp:txXfrm>
    </dsp:sp>
    <dsp:sp modelId="{9BF474F0-1DC3-4BBB-8E00-0BF23702998D}">
      <dsp:nvSpPr>
        <dsp:cNvPr id="0" name=""/>
        <dsp:cNvSpPr/>
      </dsp:nvSpPr>
      <dsp:spPr>
        <a:xfrm>
          <a:off x="0" y="222173"/>
          <a:ext cx="8595360" cy="20966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l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l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kern="1200" baseline="0" dirty="0" smtClean="0">
              <a:latin typeface="+mj-lt"/>
            </a:rPr>
            <a:t>Dormitory Authority of the State of New York and the New York State office of Child and Family Services. Capital Grant for $1,000,000.</a:t>
          </a:r>
          <a:endParaRPr lang="en-US" sz="1200" b="0" i="0" kern="1200" baseline="0" dirty="0">
            <a:latin typeface="+mj-lt"/>
          </a:endParaRPr>
        </a:p>
      </dsp:txBody>
      <dsp:txXfrm>
        <a:off x="10235" y="232408"/>
        <a:ext cx="8574890" cy="189193"/>
      </dsp:txXfrm>
    </dsp:sp>
    <dsp:sp modelId="{03CDA2C7-703F-442B-8346-CF0E51CCD333}">
      <dsp:nvSpPr>
        <dsp:cNvPr id="0" name=""/>
        <dsp:cNvSpPr/>
      </dsp:nvSpPr>
      <dsp:spPr>
        <a:xfrm>
          <a:off x="0" y="442158"/>
          <a:ext cx="8595360" cy="20966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l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l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kern="1200" baseline="0" dirty="0" smtClean="0">
              <a:latin typeface="+mj-lt"/>
            </a:rPr>
            <a:t>U.S. Department of Health and Human Services, Health Initiative for $906,000.</a:t>
          </a:r>
          <a:endParaRPr lang="en-US" sz="1200" b="0" i="0" kern="1200" baseline="0" dirty="0">
            <a:latin typeface="+mj-lt"/>
          </a:endParaRPr>
        </a:p>
      </dsp:txBody>
      <dsp:txXfrm>
        <a:off x="10235" y="452393"/>
        <a:ext cx="8574890" cy="189193"/>
      </dsp:txXfrm>
    </dsp:sp>
    <dsp:sp modelId="{ACA36C98-FC7B-4414-ADCB-4C7ACA1231BA}">
      <dsp:nvSpPr>
        <dsp:cNvPr id="0" name=""/>
        <dsp:cNvSpPr/>
      </dsp:nvSpPr>
      <dsp:spPr>
        <a:xfrm>
          <a:off x="0" y="662143"/>
          <a:ext cx="8595360" cy="20966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l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l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kern="1200" baseline="0" dirty="0" smtClean="0">
              <a:latin typeface="+mj-lt"/>
            </a:rPr>
            <a:t>City of Buffalo Community Development Block Grant for $300,000.</a:t>
          </a:r>
          <a:endParaRPr lang="en-US" sz="1200" b="0" i="0" kern="1200" baseline="0" dirty="0">
            <a:latin typeface="+mj-lt"/>
          </a:endParaRPr>
        </a:p>
      </dsp:txBody>
      <dsp:txXfrm>
        <a:off x="10235" y="672378"/>
        <a:ext cx="8574890" cy="189193"/>
      </dsp:txXfrm>
    </dsp:sp>
    <dsp:sp modelId="{44C3EAB5-F4E5-489F-8D0D-D112F72F1E6C}">
      <dsp:nvSpPr>
        <dsp:cNvPr id="0" name=""/>
        <dsp:cNvSpPr/>
      </dsp:nvSpPr>
      <dsp:spPr>
        <a:xfrm>
          <a:off x="0" y="882128"/>
          <a:ext cx="8595360" cy="20966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l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l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kern="1200" baseline="0" dirty="0" smtClean="0">
              <a:latin typeface="+mj-lt"/>
            </a:rPr>
            <a:t>Erie County Neighbor Helping Neighbor Grant for $150.000-200.000 </a:t>
          </a:r>
          <a:endParaRPr lang="en-US" sz="1200" b="0" i="0" kern="1200" baseline="0" dirty="0">
            <a:latin typeface="+mj-lt"/>
          </a:endParaRPr>
        </a:p>
      </dsp:txBody>
      <dsp:txXfrm>
        <a:off x="10235" y="892363"/>
        <a:ext cx="8574890" cy="189193"/>
      </dsp:txXfrm>
    </dsp:sp>
    <dsp:sp modelId="{3521F8B4-D15E-4F59-B062-4E7A584132A9}">
      <dsp:nvSpPr>
        <dsp:cNvPr id="0" name=""/>
        <dsp:cNvSpPr/>
      </dsp:nvSpPr>
      <dsp:spPr>
        <a:xfrm>
          <a:off x="0" y="1102113"/>
          <a:ext cx="8595360" cy="20966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l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l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kern="1200" baseline="0" dirty="0" smtClean="0">
              <a:latin typeface="+mj-lt"/>
            </a:rPr>
            <a:t>Erie County Department of Youth Services, Programmatic Grant for $50,000.</a:t>
          </a:r>
          <a:endParaRPr lang="en-US" sz="1200" b="0" i="0" kern="1200" baseline="0" dirty="0">
            <a:latin typeface="+mj-lt"/>
          </a:endParaRPr>
        </a:p>
      </dsp:txBody>
      <dsp:txXfrm>
        <a:off x="10235" y="1112348"/>
        <a:ext cx="8574890" cy="189193"/>
      </dsp:txXfrm>
    </dsp:sp>
    <dsp:sp modelId="{548305F6-6CE8-43A9-B839-26DE5CDEC44C}">
      <dsp:nvSpPr>
        <dsp:cNvPr id="0" name=""/>
        <dsp:cNvSpPr/>
      </dsp:nvSpPr>
      <dsp:spPr>
        <a:xfrm>
          <a:off x="0" y="1322098"/>
          <a:ext cx="8595360" cy="20966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l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l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kern="1200" baseline="0" dirty="0" smtClean="0">
              <a:latin typeface="+mj-lt"/>
            </a:rPr>
            <a:t>Health Initiative:  New York State Department of Health for $75,000. Breast and Cervical Cancer Grant</a:t>
          </a:r>
          <a:endParaRPr lang="en-US" sz="1200" b="0" i="0" kern="1200" baseline="0" dirty="0">
            <a:latin typeface="+mj-lt"/>
          </a:endParaRPr>
        </a:p>
      </dsp:txBody>
      <dsp:txXfrm>
        <a:off x="10235" y="1332333"/>
        <a:ext cx="8574890" cy="189193"/>
      </dsp:txXfrm>
    </dsp:sp>
    <dsp:sp modelId="{C79EF708-6E2A-4E22-A067-D7D06E26529E}">
      <dsp:nvSpPr>
        <dsp:cNvPr id="0" name=""/>
        <dsp:cNvSpPr/>
      </dsp:nvSpPr>
      <dsp:spPr>
        <a:xfrm>
          <a:off x="0" y="1542083"/>
          <a:ext cx="8595360" cy="20966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l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l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kern="1200" baseline="0" dirty="0" smtClean="0">
              <a:latin typeface="+mj-lt"/>
            </a:rPr>
            <a:t>St. John Baptist/Hospice Buffalo House:  $2,800,000.</a:t>
          </a:r>
          <a:endParaRPr lang="en-US" sz="1200" b="0" i="0" kern="1200" baseline="0" dirty="0">
            <a:latin typeface="+mj-lt"/>
          </a:endParaRPr>
        </a:p>
      </dsp:txBody>
      <dsp:txXfrm>
        <a:off x="10235" y="1552318"/>
        <a:ext cx="8574890" cy="189193"/>
      </dsp:txXfrm>
    </dsp:sp>
    <dsp:sp modelId="{FAFDD89D-ECD5-4137-A7AC-C23F1C1F91CA}">
      <dsp:nvSpPr>
        <dsp:cNvPr id="0" name=""/>
        <dsp:cNvSpPr/>
      </dsp:nvSpPr>
      <dsp:spPr>
        <a:xfrm>
          <a:off x="0" y="1762068"/>
          <a:ext cx="8595360" cy="20966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l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l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kern="1200" baseline="0" dirty="0" smtClean="0">
              <a:latin typeface="+mj-lt"/>
            </a:rPr>
            <a:t>City of Buffalo Community Block Grant for $100,000 under the Masieillo Administration and $300,000 under the Brown Administration</a:t>
          </a:r>
          <a:endParaRPr lang="en-US" sz="1200" b="0" i="0" kern="1200" baseline="0" dirty="0">
            <a:latin typeface="+mj-lt"/>
          </a:endParaRPr>
        </a:p>
      </dsp:txBody>
      <dsp:txXfrm>
        <a:off x="10235" y="1772303"/>
        <a:ext cx="8574890" cy="189193"/>
      </dsp:txXfrm>
    </dsp:sp>
    <dsp:sp modelId="{CF32A3FD-7AF1-448A-A03F-78AD15A4A9BE}">
      <dsp:nvSpPr>
        <dsp:cNvPr id="0" name=""/>
        <dsp:cNvSpPr/>
      </dsp:nvSpPr>
      <dsp:spPr>
        <a:xfrm>
          <a:off x="0" y="1982053"/>
          <a:ext cx="8595360" cy="20966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l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l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kern="1200" baseline="0" dirty="0" smtClean="0">
              <a:latin typeface="+mj-lt"/>
            </a:rPr>
            <a:t>Federal Allocation from State Congresswoman Louise Slaughter for $300,000</a:t>
          </a:r>
          <a:endParaRPr lang="en-US" sz="1200" b="0" i="0" kern="1200" baseline="0" dirty="0">
            <a:latin typeface="+mj-lt"/>
          </a:endParaRPr>
        </a:p>
      </dsp:txBody>
      <dsp:txXfrm>
        <a:off x="10235" y="1992288"/>
        <a:ext cx="8574890" cy="189193"/>
      </dsp:txXfrm>
    </dsp:sp>
    <dsp:sp modelId="{2463D722-4430-46FA-AC0D-84B09849192D}">
      <dsp:nvSpPr>
        <dsp:cNvPr id="0" name=""/>
        <dsp:cNvSpPr/>
      </dsp:nvSpPr>
      <dsp:spPr>
        <a:xfrm>
          <a:off x="0" y="2202038"/>
          <a:ext cx="8595360" cy="20966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l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l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kern="1200" baseline="0" dirty="0" smtClean="0">
              <a:latin typeface="+mj-lt"/>
            </a:rPr>
            <a:t>Allocation from Assembly Member Crystal Peoples for $100,000</a:t>
          </a:r>
          <a:endParaRPr lang="en-US" sz="1200" b="0" i="0" kern="1200" baseline="0" dirty="0">
            <a:latin typeface="+mj-lt"/>
          </a:endParaRPr>
        </a:p>
      </dsp:txBody>
      <dsp:txXfrm>
        <a:off x="10235" y="2212273"/>
        <a:ext cx="8574890" cy="189193"/>
      </dsp:txXfrm>
    </dsp:sp>
    <dsp:sp modelId="{AA3247C0-D2A3-4A09-9F10-650F4116F5BC}">
      <dsp:nvSpPr>
        <dsp:cNvPr id="0" name=""/>
        <dsp:cNvSpPr/>
      </dsp:nvSpPr>
      <dsp:spPr>
        <a:xfrm>
          <a:off x="0" y="2422023"/>
          <a:ext cx="8595360" cy="20966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l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l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kern="1200" baseline="0" dirty="0" smtClean="0">
              <a:latin typeface="+mj-lt"/>
            </a:rPr>
            <a:t>Allocation from Erie County Executive Joel Giambra for $100,000</a:t>
          </a:r>
          <a:endParaRPr lang="en-US" sz="1200" b="0" i="0" kern="1200" baseline="0" dirty="0">
            <a:latin typeface="+mj-lt"/>
          </a:endParaRPr>
        </a:p>
      </dsp:txBody>
      <dsp:txXfrm>
        <a:off x="10235" y="2432258"/>
        <a:ext cx="8574890" cy="189193"/>
      </dsp:txXfrm>
    </dsp:sp>
    <dsp:sp modelId="{C6A7AB59-F461-4C61-8305-42C323AD8467}">
      <dsp:nvSpPr>
        <dsp:cNvPr id="0" name=""/>
        <dsp:cNvSpPr/>
      </dsp:nvSpPr>
      <dsp:spPr>
        <a:xfrm>
          <a:off x="0" y="2642008"/>
          <a:ext cx="8595360" cy="20966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l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l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kern="1200" baseline="0" dirty="0" smtClean="0">
              <a:latin typeface="+mj-lt"/>
            </a:rPr>
            <a:t>Allocation from NYS Governor George Pataki through the Empire State Development Corporation for $600,000</a:t>
          </a:r>
          <a:endParaRPr lang="en-US" sz="1200" b="0" i="0" kern="1200" baseline="0" dirty="0">
            <a:latin typeface="+mj-lt"/>
          </a:endParaRPr>
        </a:p>
      </dsp:txBody>
      <dsp:txXfrm>
        <a:off x="10235" y="2652243"/>
        <a:ext cx="8574890" cy="189193"/>
      </dsp:txXfrm>
    </dsp:sp>
    <dsp:sp modelId="{47704DFC-30A0-4790-9918-40DBCE576173}">
      <dsp:nvSpPr>
        <dsp:cNvPr id="0" name=""/>
        <dsp:cNvSpPr/>
      </dsp:nvSpPr>
      <dsp:spPr>
        <a:xfrm>
          <a:off x="0" y="2861993"/>
          <a:ext cx="8595360" cy="20966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l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l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kern="1200" baseline="0" dirty="0" smtClean="0">
              <a:latin typeface="+mj-lt"/>
            </a:rPr>
            <a:t>Allocation from the John R. Oshei Foundation for $400,000</a:t>
          </a:r>
          <a:endParaRPr lang="en-US" sz="1200" b="0" i="0" kern="1200" baseline="0" dirty="0">
            <a:latin typeface="+mj-lt"/>
          </a:endParaRPr>
        </a:p>
      </dsp:txBody>
      <dsp:txXfrm>
        <a:off x="10235" y="2872228"/>
        <a:ext cx="8574890" cy="189193"/>
      </dsp:txXfrm>
    </dsp:sp>
    <dsp:sp modelId="{0F5485FD-9F80-4778-B357-453FECB69A7E}">
      <dsp:nvSpPr>
        <dsp:cNvPr id="0" name=""/>
        <dsp:cNvSpPr/>
      </dsp:nvSpPr>
      <dsp:spPr>
        <a:xfrm>
          <a:off x="0" y="3081978"/>
          <a:ext cx="8595360" cy="20966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l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l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kern="1200" baseline="0" dirty="0" smtClean="0">
              <a:latin typeface="+mj-lt"/>
            </a:rPr>
            <a:t>Allocation from the Margaret L. Wendt Foundation for $400,000</a:t>
          </a:r>
          <a:endParaRPr lang="en-US" sz="1200" b="0" i="0" kern="1200" baseline="0" dirty="0">
            <a:latin typeface="+mj-lt"/>
          </a:endParaRPr>
        </a:p>
      </dsp:txBody>
      <dsp:txXfrm>
        <a:off x="10235" y="3092213"/>
        <a:ext cx="8574890" cy="189193"/>
      </dsp:txXfrm>
    </dsp:sp>
    <dsp:sp modelId="{FE9ED6A5-2D29-42F8-98B5-44626BD13295}">
      <dsp:nvSpPr>
        <dsp:cNvPr id="0" name=""/>
        <dsp:cNvSpPr/>
      </dsp:nvSpPr>
      <dsp:spPr>
        <a:xfrm>
          <a:off x="0" y="3301963"/>
          <a:ext cx="8595360" cy="20966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l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l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kern="1200" baseline="0" dirty="0" smtClean="0">
              <a:latin typeface="+mj-lt"/>
            </a:rPr>
            <a:t>Hospice and Palliative Care for $107,000 </a:t>
          </a:r>
          <a:endParaRPr lang="en-US" sz="1200" b="0" i="0" kern="1200" baseline="0" dirty="0">
            <a:latin typeface="+mj-lt"/>
          </a:endParaRPr>
        </a:p>
      </dsp:txBody>
      <dsp:txXfrm>
        <a:off x="10235" y="3312198"/>
        <a:ext cx="8574890" cy="189193"/>
      </dsp:txXfrm>
    </dsp:sp>
    <dsp:sp modelId="{844294DD-17C3-4ECD-AB5A-C1B2F58056F7}">
      <dsp:nvSpPr>
        <dsp:cNvPr id="0" name=""/>
        <dsp:cNvSpPr/>
      </dsp:nvSpPr>
      <dsp:spPr>
        <a:xfrm>
          <a:off x="0" y="3521948"/>
          <a:ext cx="8595360" cy="20966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l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l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kern="1200" baseline="0" dirty="0" smtClean="0">
              <a:latin typeface="+mj-lt"/>
            </a:rPr>
            <a:t>St John Fruit Community Development Corp. $460.000</a:t>
          </a:r>
          <a:endParaRPr lang="en-US" sz="1200" b="0" i="0" kern="1200" baseline="0" dirty="0">
            <a:latin typeface="+mj-lt"/>
          </a:endParaRPr>
        </a:p>
      </dsp:txBody>
      <dsp:txXfrm>
        <a:off x="10235" y="3532183"/>
        <a:ext cx="8574890" cy="1891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E6D09-EFCF-4153-B73C-046C0452CB48}">
      <dsp:nvSpPr>
        <dsp:cNvPr id="0" name=""/>
        <dsp:cNvSpPr/>
      </dsp:nvSpPr>
      <dsp:spPr>
        <a:xfrm>
          <a:off x="0" y="47399"/>
          <a:ext cx="8229600" cy="4797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SJB Business Corporation</a:t>
          </a:r>
          <a:endParaRPr lang="en-US" sz="2000" kern="1200" dirty="0"/>
        </a:p>
      </dsp:txBody>
      <dsp:txXfrm>
        <a:off x="23417" y="70816"/>
        <a:ext cx="8182766" cy="432866"/>
      </dsp:txXfrm>
    </dsp:sp>
    <dsp:sp modelId="{12BD0041-88F5-4188-8572-784C85D110ED}">
      <dsp:nvSpPr>
        <dsp:cNvPr id="0" name=""/>
        <dsp:cNvSpPr/>
      </dsp:nvSpPr>
      <dsp:spPr>
        <a:xfrm>
          <a:off x="0" y="584699"/>
          <a:ext cx="8229600" cy="4797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St. John Fruit Belt Community  Development Corporation</a:t>
          </a:r>
          <a:endParaRPr lang="en-US" sz="2000" kern="1200" dirty="0"/>
        </a:p>
      </dsp:txBody>
      <dsp:txXfrm>
        <a:off x="23417" y="608116"/>
        <a:ext cx="8182766" cy="432866"/>
      </dsp:txXfrm>
    </dsp:sp>
    <dsp:sp modelId="{2DCFCFD9-0849-42EC-89C2-B85C1261105A}">
      <dsp:nvSpPr>
        <dsp:cNvPr id="0" name=""/>
        <dsp:cNvSpPr/>
      </dsp:nvSpPr>
      <dsp:spPr>
        <a:xfrm>
          <a:off x="0" y="1121999"/>
          <a:ext cx="8229600" cy="4797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Virginia-Michigan Housing Development Corporation</a:t>
          </a:r>
          <a:endParaRPr lang="en-US" sz="2000" kern="1200" dirty="0"/>
        </a:p>
      </dsp:txBody>
      <dsp:txXfrm>
        <a:off x="23417" y="1145416"/>
        <a:ext cx="8182766" cy="432866"/>
      </dsp:txXfrm>
    </dsp:sp>
    <dsp:sp modelId="{D0A69FD3-6B30-4EF7-AF25-B30AC7E78DDD}">
      <dsp:nvSpPr>
        <dsp:cNvPr id="0" name=""/>
        <dsp:cNvSpPr/>
      </dsp:nvSpPr>
      <dsp:spPr>
        <a:xfrm>
          <a:off x="0" y="1659299"/>
          <a:ext cx="8229600" cy="4797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Oak-Michigan Housing Development Corporation</a:t>
          </a:r>
          <a:endParaRPr lang="en-US" sz="2000" kern="1200" dirty="0"/>
        </a:p>
      </dsp:txBody>
      <dsp:txXfrm>
        <a:off x="23417" y="1682716"/>
        <a:ext cx="8182766" cy="432866"/>
      </dsp:txXfrm>
    </dsp:sp>
    <dsp:sp modelId="{2AA5BF5B-139F-4F90-A259-4838171BB57F}">
      <dsp:nvSpPr>
        <dsp:cNvPr id="0" name=""/>
        <dsp:cNvSpPr/>
      </dsp:nvSpPr>
      <dsp:spPr>
        <a:xfrm>
          <a:off x="0" y="2196600"/>
          <a:ext cx="8229600" cy="4797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Blessed of the Lord Ministries</a:t>
          </a:r>
          <a:endParaRPr lang="en-US" sz="2000" kern="1200" dirty="0"/>
        </a:p>
      </dsp:txBody>
      <dsp:txXfrm>
        <a:off x="23417" y="2220017"/>
        <a:ext cx="8182766" cy="432866"/>
      </dsp:txXfrm>
    </dsp:sp>
    <dsp:sp modelId="{17775448-A73E-4ABA-A824-83653CB63B06}">
      <dsp:nvSpPr>
        <dsp:cNvPr id="0" name=""/>
        <dsp:cNvSpPr/>
      </dsp:nvSpPr>
      <dsp:spPr>
        <a:xfrm>
          <a:off x="0" y="2733900"/>
          <a:ext cx="8229600" cy="4797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St. John Christian Academy*</a:t>
          </a:r>
          <a:endParaRPr lang="en-US" sz="2000" kern="1200" dirty="0"/>
        </a:p>
      </dsp:txBody>
      <dsp:txXfrm>
        <a:off x="23417" y="2757317"/>
        <a:ext cx="8182766" cy="432866"/>
      </dsp:txXfrm>
    </dsp:sp>
    <dsp:sp modelId="{7254988A-E6E2-421F-B48E-9B1881458508}">
      <dsp:nvSpPr>
        <dsp:cNvPr id="0" name=""/>
        <dsp:cNvSpPr/>
      </dsp:nvSpPr>
      <dsp:spPr>
        <a:xfrm>
          <a:off x="0" y="3271199"/>
          <a:ext cx="8229600" cy="4797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Aloma D. Johnson FBCCS</a:t>
          </a:r>
          <a:r>
            <a:rPr lang="en-US" sz="2000" b="1" kern="1200" dirty="0" smtClean="0"/>
            <a:t>*</a:t>
          </a:r>
          <a:endParaRPr lang="en-US" sz="2000" b="1" kern="1200" dirty="0"/>
        </a:p>
      </dsp:txBody>
      <dsp:txXfrm>
        <a:off x="23417" y="3294616"/>
        <a:ext cx="8182766" cy="432866"/>
      </dsp:txXfrm>
    </dsp:sp>
    <dsp:sp modelId="{9A87459F-BB13-4265-A3B5-7E86C89D42EE}">
      <dsp:nvSpPr>
        <dsp:cNvPr id="0" name=""/>
        <dsp:cNvSpPr/>
      </dsp:nvSpPr>
      <dsp:spPr>
        <a:xfrm>
          <a:off x="0" y="3808500"/>
          <a:ext cx="8229600" cy="4797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Rev. Dr. Bennett W. Smith Sr. Family Life Center</a:t>
          </a:r>
          <a:endParaRPr lang="en-US" sz="2000" kern="1200" dirty="0"/>
        </a:p>
      </dsp:txBody>
      <dsp:txXfrm>
        <a:off x="23417" y="3831917"/>
        <a:ext cx="8182766" cy="432866"/>
      </dsp:txXfrm>
    </dsp:sp>
    <dsp:sp modelId="{608EB271-C4D9-43B2-9B0D-3A0DE1ECC353}">
      <dsp:nvSpPr>
        <dsp:cNvPr id="0" name=""/>
        <dsp:cNvSpPr/>
      </dsp:nvSpPr>
      <dsp:spPr>
        <a:xfrm>
          <a:off x="0" y="4345799"/>
          <a:ext cx="8229600" cy="4797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St. John Real Estate Corporation</a:t>
          </a:r>
          <a:endParaRPr lang="en-US" sz="2000" kern="1200" dirty="0"/>
        </a:p>
      </dsp:txBody>
      <dsp:txXfrm>
        <a:off x="23417" y="4369216"/>
        <a:ext cx="8182766" cy="432866"/>
      </dsp:txXfrm>
    </dsp:sp>
    <dsp:sp modelId="{023A7915-B684-4F01-B1D1-A8AB947C72EF}">
      <dsp:nvSpPr>
        <dsp:cNvPr id="0" name=""/>
        <dsp:cNvSpPr/>
      </dsp:nvSpPr>
      <dsp:spPr>
        <a:xfrm>
          <a:off x="0" y="4883099"/>
          <a:ext cx="8229600" cy="4797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MC Creative Thinkers</a:t>
          </a:r>
          <a:endParaRPr lang="en-US" sz="2000" kern="1200" dirty="0"/>
        </a:p>
      </dsp:txBody>
      <dsp:txXfrm>
        <a:off x="23417" y="4906516"/>
        <a:ext cx="8182766" cy="4328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8D07B-A19F-4180-BA04-6D5EDFBA1715}">
      <dsp:nvSpPr>
        <dsp:cNvPr id="0" name=""/>
        <dsp:cNvSpPr/>
      </dsp:nvSpPr>
      <dsp:spPr>
        <a:xfrm>
          <a:off x="0" y="47399"/>
          <a:ext cx="8229600" cy="4797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WECGOD, LLC(We Educate Communities Globally On Disparities)</a:t>
          </a:r>
          <a:endParaRPr lang="en-US" sz="2000" kern="1200" dirty="0"/>
        </a:p>
      </dsp:txBody>
      <dsp:txXfrm>
        <a:off x="23417" y="70816"/>
        <a:ext cx="8182766" cy="432866"/>
      </dsp:txXfrm>
    </dsp:sp>
    <dsp:sp modelId="{F37EF7E9-5E3E-4AF9-8C42-3C36FC9D0C6E}">
      <dsp:nvSpPr>
        <dsp:cNvPr id="0" name=""/>
        <dsp:cNvSpPr/>
      </dsp:nvSpPr>
      <dsp:spPr>
        <a:xfrm>
          <a:off x="0" y="584699"/>
          <a:ext cx="8229600" cy="4797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Town Homes </a:t>
          </a:r>
          <a:endParaRPr lang="en-US" sz="2000" kern="1200" dirty="0"/>
        </a:p>
      </dsp:txBody>
      <dsp:txXfrm>
        <a:off x="23417" y="608116"/>
        <a:ext cx="8182766" cy="432866"/>
      </dsp:txXfrm>
    </dsp:sp>
    <dsp:sp modelId="{3BB1C36B-10CA-4AAD-B509-BE9F836741A0}">
      <dsp:nvSpPr>
        <dsp:cNvPr id="0" name=""/>
        <dsp:cNvSpPr/>
      </dsp:nvSpPr>
      <dsp:spPr>
        <a:xfrm>
          <a:off x="0" y="1121999"/>
          <a:ext cx="8229600" cy="4797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Town Homes II</a:t>
          </a:r>
          <a:endParaRPr lang="en-US" sz="2000" kern="1200" dirty="0"/>
        </a:p>
      </dsp:txBody>
      <dsp:txXfrm>
        <a:off x="23417" y="1145416"/>
        <a:ext cx="8182766" cy="432866"/>
      </dsp:txXfrm>
    </dsp:sp>
    <dsp:sp modelId="{1E1564B8-8792-476C-9926-8C3D95458993}">
      <dsp:nvSpPr>
        <dsp:cNvPr id="0" name=""/>
        <dsp:cNvSpPr/>
      </dsp:nvSpPr>
      <dsp:spPr>
        <a:xfrm>
          <a:off x="0" y="1659299"/>
          <a:ext cx="8229600" cy="4797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Hospices</a:t>
          </a:r>
          <a:endParaRPr lang="en-US" sz="2000" kern="1200" dirty="0"/>
        </a:p>
      </dsp:txBody>
      <dsp:txXfrm>
        <a:off x="23417" y="1682716"/>
        <a:ext cx="8182766" cy="432866"/>
      </dsp:txXfrm>
    </dsp:sp>
    <dsp:sp modelId="{0561EA20-D21C-472D-8EC9-2D6E6AD1DEF9}">
      <dsp:nvSpPr>
        <dsp:cNvPr id="0" name=""/>
        <dsp:cNvSpPr/>
      </dsp:nvSpPr>
      <dsp:spPr>
        <a:xfrm>
          <a:off x="0" y="2196600"/>
          <a:ext cx="8229600" cy="4797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Medical Facility  </a:t>
          </a:r>
          <a:endParaRPr lang="en-US" sz="2000" kern="1200" dirty="0"/>
        </a:p>
      </dsp:txBody>
      <dsp:txXfrm>
        <a:off x="23417" y="2220017"/>
        <a:ext cx="8182766" cy="432866"/>
      </dsp:txXfrm>
    </dsp:sp>
    <dsp:sp modelId="{45E7C6D8-3FE4-4191-881E-2D036BFAE6A6}">
      <dsp:nvSpPr>
        <dsp:cNvPr id="0" name=""/>
        <dsp:cNvSpPr/>
      </dsp:nvSpPr>
      <dsp:spPr>
        <a:xfrm>
          <a:off x="0" y="2733900"/>
          <a:ext cx="8229600" cy="4797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Century Life Style Health &amp; Wellness</a:t>
          </a:r>
          <a:endParaRPr lang="en-US" sz="2000" kern="1200" dirty="0"/>
        </a:p>
      </dsp:txBody>
      <dsp:txXfrm>
        <a:off x="23417" y="2757317"/>
        <a:ext cx="8182766" cy="432866"/>
      </dsp:txXfrm>
    </dsp:sp>
    <dsp:sp modelId="{FFFFCBB6-68D8-4C5C-B23D-354E90A06A86}">
      <dsp:nvSpPr>
        <dsp:cNvPr id="0" name=""/>
        <dsp:cNvSpPr/>
      </dsp:nvSpPr>
      <dsp:spPr>
        <a:xfrm>
          <a:off x="0" y="3271199"/>
          <a:ext cx="8229600" cy="4797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</a:rPr>
            <a:t>SJ Limousine Service 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3417" y="3294616"/>
        <a:ext cx="8182766" cy="432866"/>
      </dsp:txXfrm>
    </dsp:sp>
    <dsp:sp modelId="{416F83B1-4ABD-4864-9B35-7E5CB899F595}">
      <dsp:nvSpPr>
        <dsp:cNvPr id="0" name=""/>
        <dsp:cNvSpPr/>
      </dsp:nvSpPr>
      <dsp:spPr>
        <a:xfrm>
          <a:off x="0" y="3808500"/>
          <a:ext cx="8229600" cy="4797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</a:rPr>
            <a:t>Gethsemane Foundation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3417" y="3831917"/>
        <a:ext cx="8182766" cy="432866"/>
      </dsp:txXfrm>
    </dsp:sp>
    <dsp:sp modelId="{62518C4E-2CFF-4266-886C-A90647401F0A}">
      <dsp:nvSpPr>
        <dsp:cNvPr id="0" name=""/>
        <dsp:cNvSpPr/>
      </dsp:nvSpPr>
      <dsp:spPr>
        <a:xfrm>
          <a:off x="0" y="4345799"/>
          <a:ext cx="8229600" cy="4797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</a:rPr>
            <a:t>Gethsemane Reality Corporation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3417" y="4369216"/>
        <a:ext cx="8182766" cy="432866"/>
      </dsp:txXfrm>
    </dsp:sp>
    <dsp:sp modelId="{C5BFDA76-6859-4E70-82EF-CF8159DCD576}">
      <dsp:nvSpPr>
        <dsp:cNvPr id="0" name=""/>
        <dsp:cNvSpPr/>
      </dsp:nvSpPr>
      <dsp:spPr>
        <a:xfrm>
          <a:off x="0" y="4883099"/>
          <a:ext cx="8229600" cy="4797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</a:rPr>
            <a:t>Erma D. Robinson Day Care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3417" y="4906516"/>
        <a:ext cx="8182766" cy="4328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B049C-8667-4CA2-91E4-8EE43C8A59AC}">
      <dsp:nvSpPr>
        <dsp:cNvPr id="0" name=""/>
        <dsp:cNvSpPr/>
      </dsp:nvSpPr>
      <dsp:spPr>
        <a:xfrm>
          <a:off x="0" y="72900"/>
          <a:ext cx="8229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$60 Million Investment </a:t>
          </a:r>
          <a:endParaRPr lang="en-US" sz="1600" kern="1200" dirty="0"/>
        </a:p>
      </dsp:txBody>
      <dsp:txXfrm>
        <a:off x="18734" y="91634"/>
        <a:ext cx="8192132" cy="346292"/>
      </dsp:txXfrm>
    </dsp:sp>
    <dsp:sp modelId="{74A720DF-0D97-4DB0-B322-69917135E156}">
      <dsp:nvSpPr>
        <dsp:cNvPr id="0" name=""/>
        <dsp:cNvSpPr/>
      </dsp:nvSpPr>
      <dsp:spPr>
        <a:xfrm>
          <a:off x="0" y="502740"/>
          <a:ext cx="8229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Projected Employment Opportunities 7,000 Over 10 Years</a:t>
          </a:r>
          <a:endParaRPr lang="en-US" sz="1600" kern="1200" dirty="0"/>
        </a:p>
      </dsp:txBody>
      <dsp:txXfrm>
        <a:off x="18734" y="521474"/>
        <a:ext cx="8192132" cy="346292"/>
      </dsp:txXfrm>
    </dsp:sp>
    <dsp:sp modelId="{7EDCC041-03C2-446C-ABB1-366828367220}">
      <dsp:nvSpPr>
        <dsp:cNvPr id="0" name=""/>
        <dsp:cNvSpPr/>
      </dsp:nvSpPr>
      <dsp:spPr>
        <a:xfrm>
          <a:off x="0" y="932580"/>
          <a:ext cx="8229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15 Million Investment Pre-Development Cost &amp; Projects over last 8 years</a:t>
          </a:r>
          <a:endParaRPr lang="en-US" sz="1600" kern="1200" dirty="0"/>
        </a:p>
      </dsp:txBody>
      <dsp:txXfrm>
        <a:off x="18734" y="951314"/>
        <a:ext cx="8192132" cy="346292"/>
      </dsp:txXfrm>
    </dsp:sp>
    <dsp:sp modelId="{04C206A5-438B-454F-98AE-F123CF2C4CD5}">
      <dsp:nvSpPr>
        <dsp:cNvPr id="0" name=""/>
        <dsp:cNvSpPr/>
      </dsp:nvSpPr>
      <dsp:spPr>
        <a:xfrm>
          <a:off x="0" y="1362420"/>
          <a:ext cx="8229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Economic Development</a:t>
          </a:r>
          <a:endParaRPr lang="en-US" sz="1600" kern="1200" dirty="0"/>
        </a:p>
      </dsp:txBody>
      <dsp:txXfrm>
        <a:off x="18734" y="1381154"/>
        <a:ext cx="8192132" cy="346292"/>
      </dsp:txXfrm>
    </dsp:sp>
    <dsp:sp modelId="{667A096D-DFB5-47E8-AEA3-BBB40589FAB1}">
      <dsp:nvSpPr>
        <dsp:cNvPr id="0" name=""/>
        <dsp:cNvSpPr/>
      </dsp:nvSpPr>
      <dsp:spPr>
        <a:xfrm>
          <a:off x="0" y="1792260"/>
          <a:ext cx="8229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Commercial Development</a:t>
          </a:r>
          <a:endParaRPr lang="en-US" sz="1600" kern="1200" dirty="0"/>
        </a:p>
      </dsp:txBody>
      <dsp:txXfrm>
        <a:off x="18734" y="1810994"/>
        <a:ext cx="8192132" cy="346292"/>
      </dsp:txXfrm>
    </dsp:sp>
    <dsp:sp modelId="{9D5860F1-EBD4-4F1F-AEEB-2302CC2366BC}">
      <dsp:nvSpPr>
        <dsp:cNvPr id="0" name=""/>
        <dsp:cNvSpPr/>
      </dsp:nvSpPr>
      <dsp:spPr>
        <a:xfrm>
          <a:off x="0" y="2222100"/>
          <a:ext cx="8229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Housing Development</a:t>
          </a:r>
          <a:endParaRPr lang="en-US" sz="1600" kern="1200" dirty="0"/>
        </a:p>
      </dsp:txBody>
      <dsp:txXfrm>
        <a:off x="18734" y="2240834"/>
        <a:ext cx="8192132" cy="346292"/>
      </dsp:txXfrm>
    </dsp:sp>
    <dsp:sp modelId="{A857B016-4AF7-4BB7-8C42-A3725D77B75D}">
      <dsp:nvSpPr>
        <dsp:cNvPr id="0" name=""/>
        <dsp:cNvSpPr/>
      </dsp:nvSpPr>
      <dsp:spPr>
        <a:xfrm>
          <a:off x="0" y="2651940"/>
          <a:ext cx="8229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Educati0n</a:t>
          </a:r>
          <a:endParaRPr lang="en-US" sz="1600" kern="1200" dirty="0"/>
        </a:p>
      </dsp:txBody>
      <dsp:txXfrm>
        <a:off x="18734" y="2670674"/>
        <a:ext cx="8192132" cy="346292"/>
      </dsp:txXfrm>
    </dsp:sp>
    <dsp:sp modelId="{8E18C558-E6D2-4DDF-84A5-533042F5B7A1}">
      <dsp:nvSpPr>
        <dsp:cNvPr id="0" name=""/>
        <dsp:cNvSpPr/>
      </dsp:nvSpPr>
      <dsp:spPr>
        <a:xfrm>
          <a:off x="0" y="3081780"/>
          <a:ext cx="8229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Health Care Services</a:t>
          </a:r>
          <a:endParaRPr lang="en-US" sz="1600" kern="1200" dirty="0"/>
        </a:p>
      </dsp:txBody>
      <dsp:txXfrm>
        <a:off x="18734" y="3100514"/>
        <a:ext cx="8192132" cy="346292"/>
      </dsp:txXfrm>
    </dsp:sp>
    <dsp:sp modelId="{ED058193-4AF6-456B-A7A8-D5490E5F7E4D}">
      <dsp:nvSpPr>
        <dsp:cNvPr id="0" name=""/>
        <dsp:cNvSpPr/>
      </dsp:nvSpPr>
      <dsp:spPr>
        <a:xfrm>
          <a:off x="0" y="3511620"/>
          <a:ext cx="8229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Green Energy</a:t>
          </a:r>
          <a:endParaRPr lang="en-US" sz="1600" kern="1200" dirty="0"/>
        </a:p>
      </dsp:txBody>
      <dsp:txXfrm>
        <a:off x="18734" y="3530354"/>
        <a:ext cx="8192132" cy="346292"/>
      </dsp:txXfrm>
    </dsp:sp>
    <dsp:sp modelId="{A8DFD0D0-5215-4AD3-8F3D-A6926240A9CD}">
      <dsp:nvSpPr>
        <dsp:cNvPr id="0" name=""/>
        <dsp:cNvSpPr/>
      </dsp:nvSpPr>
      <dsp:spPr>
        <a:xfrm>
          <a:off x="0" y="3941460"/>
          <a:ext cx="8229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Athletic Services </a:t>
          </a:r>
          <a:endParaRPr lang="en-US" sz="1600" kern="1200" dirty="0"/>
        </a:p>
      </dsp:txBody>
      <dsp:txXfrm>
        <a:off x="18734" y="3960194"/>
        <a:ext cx="8192132" cy="346292"/>
      </dsp:txXfrm>
    </dsp:sp>
    <dsp:sp modelId="{60F36989-47DD-4920-8C2E-8B51431F9AE9}">
      <dsp:nvSpPr>
        <dsp:cNvPr id="0" name=""/>
        <dsp:cNvSpPr/>
      </dsp:nvSpPr>
      <dsp:spPr>
        <a:xfrm>
          <a:off x="0" y="4371300"/>
          <a:ext cx="8229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Improved Infrastructure</a:t>
          </a:r>
          <a:endParaRPr lang="en-US" sz="1600" kern="1200" dirty="0"/>
        </a:p>
      </dsp:txBody>
      <dsp:txXfrm>
        <a:off x="18734" y="4390034"/>
        <a:ext cx="8192132" cy="346292"/>
      </dsp:txXfrm>
    </dsp:sp>
    <dsp:sp modelId="{F020FF21-9109-4CD5-9175-7583DD0A54DF}">
      <dsp:nvSpPr>
        <dsp:cNvPr id="0" name=""/>
        <dsp:cNvSpPr/>
      </dsp:nvSpPr>
      <dsp:spPr>
        <a:xfrm>
          <a:off x="0" y="4801140"/>
          <a:ext cx="8229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Impact the quality of life and affect change in the community</a:t>
          </a:r>
          <a:endParaRPr lang="en-US" sz="1600" kern="1200" dirty="0"/>
        </a:p>
      </dsp:txBody>
      <dsp:txXfrm>
        <a:off x="18734" y="4819874"/>
        <a:ext cx="8192132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00FAC44-7C84-4B15-8CC1-5C70A40EBAE0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5BFD73D-5918-4907-B5C0-8D35C65A95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173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pPr>
              <a:defRPr/>
            </a:pPr>
            <a:fld id="{6E08B05F-ECCE-4A21-8CD8-902F71FBA67A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3" rIns="91427" bIns="4571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27" tIns="45713" rIns="91427" bIns="45713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pPr>
              <a:defRPr/>
            </a:pPr>
            <a:fld id="{3F4F421B-4D9E-4359-B98E-48577AC01A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6086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FRUIT BELT/EAST SIDE COMMUNITY DEVELOPMENT PROJECT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54C2456-39DB-422A-ADD5-E81DF8399274}" type="slidenum">
              <a:rPr lang="en-US" smtClean="0"/>
              <a:pPr/>
              <a:t>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5388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189ED35-C9D6-4560-B8CA-011E7D56B60F}" type="slidenum">
              <a:rPr lang="en-US" smtClean="0"/>
              <a:pPr/>
              <a:t>10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91314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288622-6049-46F8-86BE-F6D589E445F4}" type="slidenum">
              <a:rPr lang="en-US" smtClean="0"/>
              <a:pPr/>
              <a:t>11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6323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79D908D-C454-42C2-8776-18591802187D}" type="slidenum">
              <a:rPr lang="en-US" smtClean="0"/>
              <a:pPr/>
              <a:t>12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90101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AF55B0-0910-4C13-8036-A62F5B580321}" type="slidenum">
              <a:rPr lang="en-US" smtClean="0"/>
              <a:pPr/>
              <a:t>13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56828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69B749-CAAD-4267-B559-85440A6801F5}" type="slidenum">
              <a:rPr lang="en-US" smtClean="0"/>
              <a:pPr/>
              <a:t>14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69765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AD5621-82B4-4886-B8AD-43F5D0A7B36E}" type="slidenum">
              <a:rPr lang="en-US" smtClean="0"/>
              <a:pPr/>
              <a:t>15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35537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FA4378E-905B-4F5D-B624-711F005DE187}" type="slidenum">
              <a:rPr lang="en-US" smtClean="0"/>
              <a:pPr/>
              <a:t>16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8506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D26BBC-AA5E-470F-88B7-D6A669BBD81B}" type="slidenum">
              <a:rPr lang="en-US" smtClean="0"/>
              <a:pPr/>
              <a:t>17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881104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CB7EC1-297D-4B0A-99F0-690F7FE0759F}" type="slidenum">
              <a:rPr lang="en-US" smtClean="0"/>
              <a:pPr/>
              <a:t>18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37362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CB7EC1-297D-4B0A-99F0-690F7FE0759F}" type="slidenum">
              <a:rPr lang="en-US" smtClean="0"/>
              <a:pPr/>
              <a:t>19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33287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Rev. Dr. Bennett W. Smith, Sr., Family Life Center: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Dormitory Authority of the State of New York and the New York State office of Child and Family Services. Capital grant for $1,000,000.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U.S. Department of Health and Human Services, Health Initiative for $906,000.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City of Buffalo Community Development Block Grant for $300,000.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Erie County Neighbor Helping Neighbor Grant for $150.000-200.000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Erie County Department of Youth Services, Programmatic Grant for $50,000.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Health Initiative Linkage Agreements, Twenty-three agreements secured. New York State Department of Health for $75,000. Breast and Cervical Cancer Grant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St. John Baptist/Hospice Buffalo House: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City of Buffalo Community Block Grant for $100,000 under the Masieillo Administration and 3000 under the Brown Administration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Federal Allocation from State Congresswoman Louise Slaughter for $300,000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Allocation from Assembly Member crystal Peoples for $100,000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Allocation from Erie County Executive Joel Giambra for $100,000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Allocation from NYS Governor George Pataki through the Empire State Development Corporation for $600,000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Allocation from the John R. Oshei Foundation for $400,000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Allocation from the Margaret L. Wendt Foundation for $400,000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Hospice and Palliative Care for $107,000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 John Fruit Community Development Corp. $460.000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4F421B-4D9E-4359-B98E-48577AC01AF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443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4A6DA3-957F-4056-9DD9-45E77F20F31C}" type="slidenum">
              <a:rPr lang="en-US" smtClean="0"/>
              <a:pPr/>
              <a:t>20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133551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6F28014-C058-41F6-B810-FE860F4F7E8C}" type="slidenum">
              <a:rPr lang="en-US" smtClean="0"/>
              <a:pPr/>
              <a:t>21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810134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0D1B53-0EE9-4B00-A84F-8D15E777E8CC}" type="slidenum">
              <a:rPr lang="en-US" smtClean="0"/>
              <a:pPr/>
              <a:t>22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55802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24A07F-E3A8-4E00-AF4B-5184643D8E90}" type="slidenum">
              <a:rPr lang="en-US" smtClean="0"/>
              <a:pPr/>
              <a:t>23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081582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7BEC2D-2AFE-4414-9A74-6973DC9BACEA}" type="slidenum">
              <a:rPr lang="en-US" smtClean="0"/>
              <a:pPr/>
              <a:t>24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031918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66FFB2B-5F03-4615-BA78-F307201A3170}" type="slidenum">
              <a:rPr lang="en-US" smtClean="0"/>
              <a:pPr/>
              <a:t>25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811962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00C20E-2E59-4116-90C0-B76123C7D66F}" type="slidenum">
              <a:rPr lang="en-US" smtClean="0"/>
              <a:pPr/>
              <a:t>26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24374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C13036-40E0-40BC-858D-DED6EC30D1A1}" type="slidenum">
              <a:rPr lang="en-US" smtClean="0"/>
              <a:pPr/>
              <a:t>27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86379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1BEF58-48A7-434B-8B82-8541AAACC93F}" type="slidenum">
              <a:rPr lang="en-US" smtClean="0"/>
              <a:pPr/>
              <a:t>28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883608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4F421B-4D9E-4359-B98E-48577AC01AF0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993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79B035-A311-4F5D-9143-C77BBB4339D6}" type="slidenum">
              <a:rPr lang="en-US" smtClean="0"/>
              <a:pPr/>
              <a:t>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67897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4F421B-4D9E-4359-B98E-48577AC01AF0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129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4F421B-4D9E-4359-B98E-48577AC01AF0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441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94D093-C42D-44B9-878A-0E7AC546C571}" type="slidenum">
              <a:rPr lang="en-US" smtClean="0"/>
              <a:pPr/>
              <a:t>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0650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9438D5-A6DF-460F-AADE-AD1BA1738811}" type="slidenum">
              <a:rPr lang="en-US" smtClean="0"/>
              <a:pPr/>
              <a:t>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44955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en-US" sz="1200" dirty="0" smtClean="0">
                <a:latin typeface="Calibri" pitchFamily="34" charset="0"/>
              </a:rPr>
              <a:t>Founded in 1927</a:t>
            </a:r>
          </a:p>
          <a:p>
            <a:pPr lvl="0" rtl="0"/>
            <a:r>
              <a:rPr lang="en-US" sz="1200" dirty="0" smtClean="0">
                <a:latin typeface="Calibri" pitchFamily="34" charset="0"/>
              </a:rPr>
              <a:t>Proven record of service to the Community and Congregation</a:t>
            </a:r>
          </a:p>
          <a:p>
            <a:pPr lvl="0" rtl="0"/>
            <a:r>
              <a:rPr lang="en-US" sz="1200" dirty="0" smtClean="0">
                <a:latin typeface="Calibri" pitchFamily="34" charset="0"/>
              </a:rPr>
              <a:t>3500 Member Congregation</a:t>
            </a:r>
          </a:p>
          <a:p>
            <a:pPr lvl="0" rtl="0"/>
            <a:r>
              <a:rPr lang="en-US" sz="1200" dirty="0" smtClean="0">
                <a:latin typeface="Calibri" pitchFamily="34" charset="0"/>
              </a:rPr>
              <a:t>St. John Campus – 45 acre site located in downtown Buffalo </a:t>
            </a:r>
          </a:p>
          <a:p>
            <a:pPr lvl="0" rtl="0"/>
            <a:r>
              <a:rPr lang="en-US" sz="1200" dirty="0" smtClean="0">
                <a:latin typeface="Calibri" pitchFamily="34" charset="0"/>
              </a:rPr>
              <a:t>Currently over $45 Million in facilities</a:t>
            </a:r>
          </a:p>
          <a:p>
            <a:pPr lvl="0" rtl="0"/>
            <a:r>
              <a:rPr lang="en-US" sz="1200" dirty="0" smtClean="0">
                <a:latin typeface="Calibri" pitchFamily="34" charset="0"/>
              </a:rPr>
              <a:t>McCarley Gardens – 150 Unit Housing Complex</a:t>
            </a:r>
          </a:p>
          <a:p>
            <a:pPr lvl="0" rtl="0"/>
            <a:r>
              <a:rPr lang="en-US" sz="1200" dirty="0" smtClean="0">
                <a:latin typeface="Calibri" pitchFamily="34" charset="0"/>
              </a:rPr>
              <a:t>St. John Tower – 150 Unit Senior Citizens Complex</a:t>
            </a:r>
          </a:p>
          <a:p>
            <a:endParaRPr lang="en-US" dirty="0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8D5272-20A6-4CEB-95F7-B328DA019EC3}" type="slidenum">
              <a:rPr lang="en-US" smtClean="0"/>
              <a:pPr/>
              <a:t>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57075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St. John Federal Credit Union</a:t>
            </a:r>
          </a:p>
          <a:p>
            <a:pPr lvl="0" rt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St. John Hospice/Developed in cooperation with Hospice Palliative care Corporation of Cheektowaga, NY</a:t>
            </a:r>
          </a:p>
          <a:p>
            <a:pPr lvl="0" rt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 Single Family Homes Owner Occupied</a:t>
            </a:r>
          </a:p>
          <a:p>
            <a:pPr lvl="0" rt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Aloma D. Johnson Fruit-Belt Community Charter School</a:t>
            </a:r>
          </a:p>
          <a:p>
            <a:pPr lvl="0" rt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St. John Christian Academy</a:t>
            </a:r>
          </a:p>
          <a:p>
            <a:pPr lvl="0" rt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Rev. Dr. Bennett W. Smith, Sr. Family Life Center</a:t>
            </a:r>
          </a:p>
          <a:p>
            <a:pPr lvl="0" rt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28 Multi Family Rental Residences</a:t>
            </a:r>
          </a:p>
          <a:p>
            <a:endParaRPr lang="en-US" dirty="0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BE8345-0B7B-48C6-8913-4F90D55335CD}" type="slidenum">
              <a:rPr lang="en-US" smtClean="0"/>
              <a:pPr/>
              <a:t>7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9632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A8989E-6457-419D-B490-1C890DC7084F}" type="slidenum">
              <a:rPr lang="en-US" smtClean="0"/>
              <a:pPr/>
              <a:t>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3738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EF4C95-3A0F-4720-9321-783FD10FB168}" type="slidenum">
              <a:rPr lang="en-US" smtClean="0"/>
              <a:pPr/>
              <a:t>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8177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</a:endParaRPr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</a:endParaRPr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</a:endParaRPr>
            </a:p>
          </p:txBody>
        </p:sp>
        <p:sp>
          <p:nvSpPr>
            <p:cNvPr id="8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</a:endParaRPr>
            </a:p>
          </p:txBody>
        </p: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56466-CB1C-4281-9AE5-E38C53A35BEC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11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A39B0-863D-4661-B46C-27EA558B72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0000">
    <p:wipe dir="r"/>
    <p:sndAc>
      <p:stSnd>
        <p:snd r:embed="rId1" name="click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3542C-D9DB-48EE-8626-D7C2307694AB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713F5-05F4-410B-8A7E-A2B8141A1F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0000">
    <p:wipe dir="r"/>
    <p:sndAc>
      <p:stSnd>
        <p:snd r:embed="rId1" name="click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7697E-92B0-4C3D-8ACE-F57B7C4C3AA2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7E854-7CC9-4EF9-836D-2F1EB2B114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0000">
    <p:wipe dir="r"/>
    <p:sndAc>
      <p:stSnd>
        <p:snd r:embed="rId1" name="click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9228"/>
            <a:ext cx="8229600" cy="706736"/>
          </a:xfrm>
        </p:spPr>
        <p:txBody>
          <a:bodyPr/>
          <a:lstStyle>
            <a:lvl1pPr>
              <a:defRPr>
                <a:solidFill>
                  <a:srgbClr val="074493"/>
                </a:solidFill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rebuchet MS" pitchFamily="34" charset="0"/>
              </a:defRPr>
            </a:lvl1pPr>
            <a:lvl2pPr>
              <a:defRPr>
                <a:latin typeface="Trebuchet MS" pitchFamily="34" charset="0"/>
              </a:defRPr>
            </a:lvl2pPr>
            <a:lvl3pPr>
              <a:defRPr>
                <a:latin typeface="Trebuchet MS" pitchFamily="34" charset="0"/>
              </a:defRPr>
            </a:lvl3pPr>
            <a:lvl4pPr marL="1200150" indent="-171450">
              <a:buFont typeface="Wingdings" panose="05000000000000000000" pitchFamily="2" charset="2"/>
              <a:buChar char="Ø"/>
              <a:defRPr>
                <a:latin typeface="Trebuchet MS" pitchFamily="34" charset="0"/>
              </a:defRPr>
            </a:lvl4pPr>
            <a:lvl5pPr>
              <a:defRPr>
                <a:latin typeface="Trebuchet MS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505200" y="6494931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b="0">
                <a:solidFill>
                  <a:schemeClr val="tx1"/>
                </a:solidFill>
                <a:latin typeface="Trebuchet MS" pitchFamily="34" charset="0"/>
              </a:defRPr>
            </a:lvl1pPr>
          </a:lstStyle>
          <a:p>
            <a:fld id="{7F360FA2-577F-407E-94B9-03B77002971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457200" y="1186216"/>
            <a:ext cx="8229600" cy="0"/>
          </a:xfrm>
          <a:prstGeom prst="line">
            <a:avLst/>
          </a:prstGeom>
          <a:solidFill>
            <a:srgbClr val="095BC4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Subtitle 2"/>
          <p:cNvSpPr>
            <a:spLocks noGrp="1"/>
          </p:cNvSpPr>
          <p:nvPr>
            <p:ph type="subTitle" idx="11"/>
          </p:nvPr>
        </p:nvSpPr>
        <p:spPr>
          <a:xfrm>
            <a:off x="407894" y="1213110"/>
            <a:ext cx="6400800" cy="337784"/>
          </a:xfrm>
        </p:spPr>
        <p:txBody>
          <a:bodyPr>
            <a:normAutofit/>
          </a:bodyPr>
          <a:lstStyle>
            <a:lvl1pPr marL="0" indent="0" algn="l">
              <a:buNone/>
              <a:defRPr sz="975">
                <a:solidFill>
                  <a:srgbClr val="074493"/>
                </a:solidFill>
                <a:latin typeface="Trebuchet MS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7808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DE8D1-A2BD-44D3-88F2-36C28E85271D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8896E-93CC-4A96-9484-A3BFBCD6F3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0000">
    <p:wipe dir="r"/>
    <p:sndAc>
      <p:stSnd>
        <p:snd r:embed="rId1" name="click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</a:endParaRPr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</a:endParaRPr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</a:endParaRPr>
            </a:p>
          </p:txBody>
        </p:sp>
        <p:sp>
          <p:nvSpPr>
            <p:cNvPr id="8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DACC7-84A3-445B-8BDC-2696629A1115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9BE47-9074-48F4-8F92-8429E1EC15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0000">
    <p:wipe dir="r"/>
    <p:sndAc>
      <p:stSnd>
        <p:snd r:embed="rId1" name="click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3430B-7E68-43B7-95A5-C9C187D9C4BF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21EA9-075C-4CCC-B9A7-D40D5CCF2C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0000">
    <p:wipe dir="r"/>
    <p:sndAc>
      <p:stSnd>
        <p:snd r:embed="rId1" name="click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57B22-B2B6-4831-9181-CDC8A6F2985A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97697-DBA4-403D-B377-453DE37106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0000">
    <p:wipe dir="r"/>
    <p:sndAc>
      <p:stSnd>
        <p:snd r:embed="rId1" name="click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83783-1FA0-4BC8-A128-29892E518F36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B92D3-3D19-486B-A245-443A254841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0000">
    <p:wipe dir="r"/>
    <p:sndAc>
      <p:stSnd>
        <p:snd r:embed="rId1" name="click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9ED46-1315-4C26-9ADC-E177A39B91BE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DF8D2-9D3D-42B9-9EAE-A93D979A53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0000">
    <p:wipe dir="r"/>
    <p:sndAc>
      <p:stSnd>
        <p:snd r:embed="rId1" name="click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9C098-4FAC-40BE-A84E-EA9C8FDBE77A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44DEB-BFD3-4F5B-8E71-A09C29BB67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0000">
    <p:wipe dir="r"/>
    <p:sndAc>
      <p:stSnd>
        <p:snd r:embed="rId1" name="click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8B17F-FB39-449A-86C7-9842CB597C01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277CB-6BAA-45B2-807A-BA3A464E21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10000">
    <p:wipe dir="r"/>
    <p:sndAc>
      <p:stSnd>
        <p:snd r:embed="rId1" name="click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</a:endParaRPr>
          </a:p>
        </p:txBody>
      </p:sp>
      <p:sp>
        <p:nvSpPr>
          <p:cNvPr id="4100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1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B0C3816-2A5C-45C1-9EF7-DE42EF0F839D}" type="datetimeFigureOut">
              <a:rPr lang="en-US"/>
              <a:pPr>
                <a:defRPr/>
              </a:pPr>
              <a:t>9/20/2017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C41709-F0AA-436B-A31F-3968E69ED7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4105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4" r:id="rId1"/>
    <p:sldLayoutId id="2147484296" r:id="rId2"/>
    <p:sldLayoutId id="2147484305" r:id="rId3"/>
    <p:sldLayoutId id="2147484297" r:id="rId4"/>
    <p:sldLayoutId id="2147484298" r:id="rId5"/>
    <p:sldLayoutId id="2147484299" r:id="rId6"/>
    <p:sldLayoutId id="2147484300" r:id="rId7"/>
    <p:sldLayoutId id="2147484301" r:id="rId8"/>
    <p:sldLayoutId id="2147484306" r:id="rId9"/>
    <p:sldLayoutId id="2147484302" r:id="rId10"/>
    <p:sldLayoutId id="2147484303" r:id="rId11"/>
    <p:sldLayoutId id="2147484307" r:id="rId12"/>
  </p:sldLayoutIdLst>
  <p:transition spd="slow" advClick="0" advTm="10000">
    <p:wipe dir="r"/>
    <p:sndAc>
      <p:stSnd>
        <p:snd r:embed="rId14" name="click.wav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EB641B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EB641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39639D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audio" Target="../media/audio1.wav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tjohnbaptistbuffalo.org/" TargetMode="External"/><Relationship Id="rId4" Type="http://schemas.openxmlformats.org/officeDocument/2006/relationships/hyperlink" Target="mailto:sjbc@stjohnbaptistbuffalo.or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audio" Target="../media/audio1.wav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685800"/>
            <a:ext cx="8349606" cy="2667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905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Fruit Belt Eastside</a:t>
            </a:r>
          </a:p>
          <a:p>
            <a:pPr algn="ctr"/>
            <a:r>
              <a:rPr lang="en-US" sz="4000" b="1" dirty="0" smtClean="0">
                <a:ln w="1905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Community Development Project</a:t>
            </a:r>
          </a:p>
          <a:p>
            <a:pPr algn="ctr"/>
            <a:r>
              <a:rPr lang="en-US" sz="4000" b="1" dirty="0" smtClean="0">
                <a:ln w="1905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Rev. Dr. Michael Chapman</a:t>
            </a:r>
          </a:p>
          <a:p>
            <a:pPr algn="ctr"/>
            <a:r>
              <a:rPr lang="en-US" sz="4000" b="1" dirty="0" smtClean="0">
                <a:ln w="1905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Founder &amp; CEO</a:t>
            </a:r>
          </a:p>
          <a:p>
            <a:pPr algn="ctr"/>
            <a:endParaRPr lang="en-US" sz="4000" b="1" dirty="0">
              <a:ln w="19050">
                <a:solidFill>
                  <a:schemeClr val="accent3">
                    <a:lumMod val="75000"/>
                  </a:schemeClr>
                </a:solidFill>
              </a:ln>
              <a:solidFill>
                <a:srgbClr val="8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304800" y="2699127"/>
            <a:ext cx="86106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400" b="1" u="sng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ST. JOHN FRUIT BELT COMMUNITY DEVELOPMENT CORPORATION</a:t>
            </a:r>
            <a:endParaRPr lang="en-US" sz="2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2400" b="1" u="sng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FRUIT BELT &amp; EASTSIDE DEVELOPMENT TEAM</a:t>
            </a:r>
            <a:endParaRPr lang="en-US" sz="2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2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following is a listing of individuals and organizations who have committed to memorandums of understanding in a collaborative effort as partners for the development of the Fruit Belt and Eastside of Buffalo, New York.</a:t>
            </a:r>
            <a:endParaRPr lang="en-US" sz="2400" dirty="0"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en-US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304800" y="1219200"/>
            <a:ext cx="8610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4000" b="1" dirty="0" smtClean="0">
                <a:latin typeface="Calibri" pitchFamily="34" charset="0"/>
              </a:rPr>
              <a:t>COLLABORATIVE PARTNERS</a:t>
            </a:r>
            <a:endParaRPr lang="en-US" sz="40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10000">
    <p:wipe dir="r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</p:spPr>
        <p:txBody>
          <a:bodyPr/>
          <a:lstStyle/>
          <a:p>
            <a:r>
              <a:rPr lang="en-US" sz="2400" b="1" u="sng" dirty="0" smtClean="0"/>
              <a:t>St John Fruit Belt CDC</a:t>
            </a:r>
            <a:br>
              <a:rPr lang="en-US" sz="2400" b="1" u="sng" dirty="0" smtClean="0"/>
            </a:br>
            <a:r>
              <a:rPr lang="en-US" sz="2400" b="1" u="sng" dirty="0" smtClean="0"/>
              <a:t>High Street Commercial Development Project</a:t>
            </a:r>
            <a:br>
              <a:rPr lang="en-US" sz="2400" b="1" u="sng" dirty="0" smtClean="0"/>
            </a:br>
            <a:r>
              <a:rPr lang="en-US" sz="2400" b="1" u="sng" dirty="0" smtClean="0"/>
              <a:t>Memorandums Of Understanding (MOU’s)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715000"/>
          </a:xfrm>
        </p:spPr>
        <p:txBody>
          <a:bodyPr/>
          <a:lstStyle/>
          <a:p>
            <a:r>
              <a:rPr lang="en-US" sz="1200" b="1" dirty="0" smtClean="0"/>
              <a:t>ADM Management Group, Inc.</a:t>
            </a:r>
            <a:endParaRPr lang="en-US" sz="1200" dirty="0" smtClean="0"/>
          </a:p>
          <a:p>
            <a:r>
              <a:rPr lang="en-US" sz="1200" b="1" dirty="0" smtClean="0"/>
              <a:t> Alesia’s Cleaning/Construction Services, MBE</a:t>
            </a:r>
            <a:endParaRPr lang="en-US" sz="1200" dirty="0" smtClean="0"/>
          </a:p>
          <a:p>
            <a:r>
              <a:rPr lang="en-US" sz="1200" b="1" dirty="0" smtClean="0"/>
              <a:t> Appaloosa Productions Ltd.</a:t>
            </a:r>
            <a:endParaRPr lang="en-US" sz="1200" dirty="0" smtClean="0"/>
          </a:p>
          <a:p>
            <a:r>
              <a:rPr lang="en-US" sz="1200" b="1" dirty="0" smtClean="0"/>
              <a:t> ARC &amp; COMM (American Rated Cable &amp; Communications)</a:t>
            </a:r>
            <a:endParaRPr lang="en-US" sz="1200" dirty="0" smtClean="0"/>
          </a:p>
          <a:p>
            <a:r>
              <a:rPr lang="en-US" sz="1200" b="1" dirty="0" smtClean="0"/>
              <a:t> Back to Basics Outreach Ministries, Inc</a:t>
            </a:r>
            <a:endParaRPr lang="en-US" sz="1200" dirty="0" smtClean="0"/>
          </a:p>
          <a:p>
            <a:r>
              <a:rPr lang="en-US" sz="1200" b="1" dirty="0" smtClean="0"/>
              <a:t> Barclay Consulting</a:t>
            </a:r>
            <a:endParaRPr lang="en-US" sz="1200" dirty="0" smtClean="0"/>
          </a:p>
          <a:p>
            <a:r>
              <a:rPr lang="en-US" sz="1200" b="1" dirty="0" smtClean="0"/>
              <a:t> Beast Elite Academy Sports Development</a:t>
            </a:r>
            <a:endParaRPr lang="en-US" sz="1200" dirty="0" smtClean="0"/>
          </a:p>
          <a:p>
            <a:r>
              <a:rPr lang="en-US" sz="1200" b="1" dirty="0" smtClean="0"/>
              <a:t> Belmont Management Co., Inc.</a:t>
            </a:r>
            <a:endParaRPr lang="en-US" sz="1200" dirty="0" smtClean="0"/>
          </a:p>
          <a:p>
            <a:r>
              <a:rPr lang="en-US" sz="1200" b="1" dirty="0" smtClean="0"/>
              <a:t> Beulah Staffing &amp; Training “Say Yes To Work”</a:t>
            </a:r>
            <a:endParaRPr lang="en-US" sz="1200" dirty="0" smtClean="0"/>
          </a:p>
          <a:p>
            <a:r>
              <a:rPr lang="en-US" sz="1200" b="1" dirty="0" smtClean="0"/>
              <a:t> Black Chamber of Commerce of WNY</a:t>
            </a:r>
            <a:endParaRPr lang="en-US" sz="1200" dirty="0" smtClean="0"/>
          </a:p>
          <a:p>
            <a:r>
              <a:rPr lang="en-US" sz="1200" b="1" dirty="0" smtClean="0"/>
              <a:t> Blessed of the Lord Ministries</a:t>
            </a:r>
            <a:endParaRPr lang="en-US" sz="1200" dirty="0" smtClean="0"/>
          </a:p>
          <a:p>
            <a:r>
              <a:rPr lang="en-US" sz="1200" b="1" dirty="0" smtClean="0"/>
              <a:t> Bright Options Family Services, Inc.</a:t>
            </a:r>
            <a:endParaRPr lang="en-US" sz="1200" dirty="0" smtClean="0"/>
          </a:p>
          <a:p>
            <a:r>
              <a:rPr lang="en-US" sz="1200" b="1" dirty="0" smtClean="0"/>
              <a:t> Buffalo &amp; Erie County Workforce Development Consortium, Inc.</a:t>
            </a:r>
            <a:endParaRPr lang="en-US" sz="1200" dirty="0" smtClean="0"/>
          </a:p>
          <a:p>
            <a:r>
              <a:rPr lang="en-US" sz="1200" b="1" dirty="0" smtClean="0"/>
              <a:t> Bureau of Jewish Education of Greater Buffalo</a:t>
            </a:r>
            <a:endParaRPr lang="en-US" sz="1200" dirty="0" smtClean="0"/>
          </a:p>
          <a:p>
            <a:r>
              <a:rPr lang="en-US" sz="1200" b="1" dirty="0" smtClean="0"/>
              <a:t> Bynum Brothers</a:t>
            </a:r>
            <a:endParaRPr lang="en-US" sz="1200" dirty="0" smtClean="0"/>
          </a:p>
          <a:p>
            <a:r>
              <a:rPr lang="en-US" sz="1200" b="1" dirty="0" smtClean="0"/>
              <a:t> Calhoun Insurance Agency, Inc</a:t>
            </a:r>
            <a:endParaRPr lang="en-US" sz="1200" dirty="0" smtClean="0"/>
          </a:p>
          <a:p>
            <a:r>
              <a:rPr lang="en-US" sz="1200" b="1" dirty="0" smtClean="0"/>
              <a:t> Center for Hospice &amp; Palliative Care</a:t>
            </a:r>
            <a:endParaRPr lang="en-US" sz="1200" dirty="0" smtClean="0"/>
          </a:p>
          <a:p>
            <a:r>
              <a:rPr lang="en-US" sz="1200" b="1" dirty="0" smtClean="0"/>
              <a:t> CGP Properties LLC </a:t>
            </a:r>
            <a:r>
              <a:rPr lang="en-US" sz="1200" i="1" dirty="0" smtClean="0"/>
              <a:t>d/b/a</a:t>
            </a:r>
            <a:r>
              <a:rPr lang="en-US" sz="1200" b="1" dirty="0" smtClean="0"/>
              <a:t> </a:t>
            </a:r>
            <a:r>
              <a:rPr lang="en-US" sz="1200" b="1" i="1" dirty="0" err="1" smtClean="0"/>
              <a:t>Saybrook</a:t>
            </a:r>
            <a:r>
              <a:rPr lang="en-US" sz="1200" b="1" i="1" dirty="0" smtClean="0"/>
              <a:t> Enterprises  </a:t>
            </a:r>
          </a:p>
          <a:p>
            <a:r>
              <a:rPr lang="en-US" sz="1200" b="1" dirty="0" smtClean="0"/>
              <a:t> Chapman’s </a:t>
            </a:r>
            <a:r>
              <a:rPr lang="en-US" sz="1200" b="1" smtClean="0"/>
              <a:t>Outsource Management</a:t>
            </a:r>
            <a:endParaRPr lang="en-US" sz="1200" b="1" dirty="0" smtClean="0"/>
          </a:p>
          <a:p>
            <a:r>
              <a:rPr lang="en-US" sz="1200" b="1" dirty="0" smtClean="0"/>
              <a:t> Conscious Investment Group (CIG)</a:t>
            </a:r>
            <a:endParaRPr lang="en-US" sz="1200" dirty="0" smtClean="0"/>
          </a:p>
          <a:p>
            <a:r>
              <a:rPr lang="en-US" sz="1200" b="1" dirty="0" smtClean="0"/>
              <a:t> C &amp; R Housing Inc. City of Buffalo – Board of Education</a:t>
            </a:r>
            <a:endParaRPr lang="en-US" sz="1200" dirty="0" smtClean="0"/>
          </a:p>
          <a:p>
            <a:endParaRPr lang="en-US" sz="1200" dirty="0" smtClean="0"/>
          </a:p>
        </p:txBody>
      </p:sp>
    </p:spTree>
  </p:cSld>
  <p:clrMapOvr>
    <a:masterClrMapping/>
  </p:clrMapOvr>
  <p:transition spd="slow" advClick="0" advTm="10000">
    <p:wipe dir="r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/>
          <a:lstStyle/>
          <a:p>
            <a:r>
              <a:rPr lang="en-US" sz="2400" b="1" u="sng" dirty="0" smtClean="0"/>
              <a:t>St John Fruit Belt CDC</a:t>
            </a:r>
            <a:br>
              <a:rPr lang="en-US" sz="2400" b="1" u="sng" dirty="0" smtClean="0"/>
            </a:br>
            <a:r>
              <a:rPr lang="en-US" sz="2400" b="1" u="sng" dirty="0" smtClean="0"/>
              <a:t>High Street Commercial Development Project</a:t>
            </a:r>
            <a:br>
              <a:rPr lang="en-US" sz="2400" b="1" u="sng" dirty="0" smtClean="0"/>
            </a:br>
            <a:r>
              <a:rPr lang="en-US" sz="2400" b="1" u="sng" dirty="0" smtClean="0"/>
              <a:t>Memorandums Of Understanding (MOU’s)</a:t>
            </a:r>
            <a:endParaRPr lang="en-US" sz="2400" b="1" dirty="0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876800"/>
          </a:xfrm>
        </p:spPr>
        <p:txBody>
          <a:bodyPr/>
          <a:lstStyle/>
          <a:p>
            <a:r>
              <a:rPr lang="en-US" sz="1200" b="1" dirty="0" smtClean="0"/>
              <a:t>Community Action Organization of Erie County, Inc.</a:t>
            </a:r>
            <a:r>
              <a:rPr lang="en-US" sz="1200" b="1" i="1" dirty="0" smtClean="0"/>
              <a:t> </a:t>
            </a:r>
            <a:r>
              <a:rPr lang="en-US" sz="1200" b="1" dirty="0" smtClean="0"/>
              <a:t>(CAO)</a:t>
            </a:r>
            <a:endParaRPr lang="en-US" sz="1200" dirty="0" smtClean="0"/>
          </a:p>
          <a:p>
            <a:r>
              <a:rPr lang="en-US" sz="1200" b="1" dirty="0" smtClean="0"/>
              <a:t>Created for Success</a:t>
            </a:r>
          </a:p>
          <a:p>
            <a:r>
              <a:rPr lang="en-US" sz="1200" b="1" dirty="0" smtClean="0"/>
              <a:t>Davis Cleaning and Supply Co.</a:t>
            </a:r>
            <a:endParaRPr lang="en-US" sz="1200" dirty="0" smtClean="0"/>
          </a:p>
          <a:p>
            <a:r>
              <a:rPr lang="en-US" sz="1200" b="1" dirty="0" smtClean="0"/>
              <a:t> DGM Management</a:t>
            </a:r>
            <a:endParaRPr lang="en-US" sz="1200" dirty="0" smtClean="0"/>
          </a:p>
          <a:p>
            <a:r>
              <a:rPr lang="en-US" sz="1200" b="1" dirty="0" smtClean="0"/>
              <a:t> D.I.V.A.S. For Christ, Inc.</a:t>
            </a:r>
            <a:endParaRPr lang="en-US" sz="1200" dirty="0" smtClean="0"/>
          </a:p>
          <a:p>
            <a:r>
              <a:rPr lang="en-US" sz="1200" b="1" dirty="0" smtClean="0"/>
              <a:t> Dr. Daniels &amp; Associates</a:t>
            </a:r>
            <a:endParaRPr lang="en-US" sz="1200" dirty="0" smtClean="0"/>
          </a:p>
          <a:p>
            <a:r>
              <a:rPr lang="en-US" sz="1200" b="1" dirty="0" smtClean="0"/>
              <a:t> East Side Redevelopment Task Force, Inc.</a:t>
            </a:r>
            <a:endParaRPr lang="en-US" sz="1200" dirty="0" smtClean="0"/>
          </a:p>
          <a:p>
            <a:r>
              <a:rPr lang="en-US" sz="1200" b="1" dirty="0" smtClean="0"/>
              <a:t> Empire State Development Corporation</a:t>
            </a:r>
            <a:endParaRPr lang="en-US" sz="1200" dirty="0" smtClean="0"/>
          </a:p>
          <a:p>
            <a:r>
              <a:rPr lang="en-US" sz="1200" b="1" dirty="0" smtClean="0"/>
              <a:t> Erie County Industrial Development Agency (ECIDA Family Real Estate Development Services</a:t>
            </a:r>
            <a:endParaRPr lang="en-US" sz="1200" dirty="0" smtClean="0"/>
          </a:p>
          <a:p>
            <a:r>
              <a:rPr lang="en-US" sz="1200" b="1" dirty="0" smtClean="0"/>
              <a:t> F.A.T.H.E.R.S.</a:t>
            </a:r>
            <a:endParaRPr lang="en-US" sz="1200" dirty="0" smtClean="0"/>
          </a:p>
          <a:p>
            <a:r>
              <a:rPr lang="en-US" sz="1200" b="1" dirty="0" smtClean="0"/>
              <a:t> First World Publishing</a:t>
            </a:r>
            <a:endParaRPr lang="en-US" sz="1200" dirty="0" smtClean="0"/>
          </a:p>
          <a:p>
            <a:r>
              <a:rPr lang="en-US" sz="1200" b="1" dirty="0" smtClean="0"/>
              <a:t> Fruitbelt Beverage Store</a:t>
            </a:r>
            <a:endParaRPr lang="en-US" sz="1200" dirty="0" smtClean="0"/>
          </a:p>
          <a:p>
            <a:r>
              <a:rPr lang="en-US" sz="1200" b="1" dirty="0" smtClean="0"/>
              <a:t> Fruit Belt United, Inc. </a:t>
            </a:r>
          </a:p>
          <a:p>
            <a:r>
              <a:rPr lang="en-US" sz="1200" b="1" dirty="0" smtClean="0"/>
              <a:t>God’s </a:t>
            </a:r>
            <a:r>
              <a:rPr lang="en-US" sz="1200" b="1" dirty="0" err="1" smtClean="0"/>
              <a:t>Farm</a:t>
            </a:r>
            <a:r>
              <a:rPr lang="en-US" sz="1200" i="1" dirty="0" err="1" smtClean="0"/>
              <a:t>acy</a:t>
            </a:r>
            <a:endParaRPr lang="en-US" sz="1200" i="1" dirty="0" smtClean="0"/>
          </a:p>
          <a:p>
            <a:r>
              <a:rPr lang="en-US" sz="1200" b="1" dirty="0" smtClean="0"/>
              <a:t> Going Up Construction, Inc.</a:t>
            </a:r>
            <a:endParaRPr lang="en-US" sz="1200" dirty="0" smtClean="0"/>
          </a:p>
          <a:p>
            <a:r>
              <a:rPr lang="en-US" sz="1200" b="1" dirty="0" smtClean="0"/>
              <a:t> Grace MB Outreach Corporation</a:t>
            </a:r>
            <a:endParaRPr lang="en-US" sz="1200" dirty="0" smtClean="0"/>
          </a:p>
          <a:p>
            <a:r>
              <a:rPr lang="en-US" sz="1200" b="1" dirty="0" smtClean="0"/>
              <a:t> Green Hornet Moving, Hauling &amp; Landscaping</a:t>
            </a:r>
            <a:endParaRPr lang="en-US" sz="1200" dirty="0" smtClean="0"/>
          </a:p>
          <a:p>
            <a:r>
              <a:rPr lang="en-US" sz="1200" b="1" dirty="0" smtClean="0"/>
              <a:t> H &amp; L Home Improvement</a:t>
            </a:r>
            <a:endParaRPr lang="en-US" sz="1200" dirty="0" smtClean="0"/>
          </a:p>
          <a:p>
            <a:r>
              <a:rPr lang="en-US" sz="1200" b="1" dirty="0" smtClean="0"/>
              <a:t> Hairston Hosiery</a:t>
            </a:r>
            <a:endParaRPr lang="en-US" sz="1200" dirty="0" smtClean="0"/>
          </a:p>
          <a:p>
            <a:endParaRPr lang="en-US" sz="1400" dirty="0" smtClean="0"/>
          </a:p>
          <a:p>
            <a:endParaRPr lang="en-US" sz="1200" b="1" dirty="0" smtClean="0"/>
          </a:p>
          <a:p>
            <a:endParaRPr lang="en-US" sz="1200" dirty="0" smtClean="0"/>
          </a:p>
          <a:p>
            <a:pPr>
              <a:buFont typeface="Wingdings 2" pitchFamily="18" charset="2"/>
              <a:buNone/>
            </a:pPr>
            <a:endParaRPr lang="en-US" sz="1200" b="1" dirty="0" smtClean="0"/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457200" y="2133600"/>
            <a:ext cx="6400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/>
              <a:t>  </a:t>
            </a:r>
          </a:p>
          <a:p>
            <a:pPr>
              <a:buFont typeface="Arial" charset="0"/>
              <a:buChar char="•"/>
            </a:pPr>
            <a:endParaRPr lang="en-US" sz="1200" dirty="0"/>
          </a:p>
          <a:p>
            <a:endParaRPr lang="en-US" sz="1200" dirty="0"/>
          </a:p>
        </p:txBody>
      </p:sp>
    </p:spTree>
  </p:cSld>
  <p:clrMapOvr>
    <a:masterClrMapping/>
  </p:clrMapOvr>
  <p:transition spd="slow" advClick="0" advTm="10000">
    <p:wipe dir="r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847850"/>
          </a:xfrm>
        </p:spPr>
        <p:txBody>
          <a:bodyPr/>
          <a:lstStyle/>
          <a:p>
            <a:r>
              <a:rPr lang="en-US" sz="2400" b="1" u="sng" dirty="0" smtClean="0"/>
              <a:t>St John Fruit Belt CDC</a:t>
            </a:r>
            <a:br>
              <a:rPr lang="en-US" sz="2400" b="1" u="sng" dirty="0" smtClean="0"/>
            </a:br>
            <a:r>
              <a:rPr lang="en-US" sz="2400" b="1" u="sng" dirty="0" smtClean="0"/>
              <a:t>High Street Commercial Development Project Memorandums Of Understanding (MOU’s)</a:t>
            </a:r>
            <a:endParaRPr lang="en-US" sz="2400" b="1" dirty="0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5181600"/>
          </a:xfrm>
        </p:spPr>
        <p:txBody>
          <a:bodyPr/>
          <a:lstStyle/>
          <a:p>
            <a:r>
              <a:rPr lang="en-US" sz="1200" b="1" dirty="0" smtClean="0"/>
              <a:t>Ha’naniah Lutheran Church</a:t>
            </a:r>
            <a:endParaRPr lang="en-US" sz="1200" dirty="0" smtClean="0"/>
          </a:p>
          <a:p>
            <a:r>
              <a:rPr lang="en-US" sz="1200" b="1" dirty="0" smtClean="0"/>
              <a:t>H.E.A.R.T. Foundation (Helping Empower At Risk Teens)</a:t>
            </a:r>
            <a:endParaRPr lang="en-US" sz="1200" dirty="0" smtClean="0"/>
          </a:p>
          <a:p>
            <a:r>
              <a:rPr lang="en-US" sz="1200" b="1" dirty="0" smtClean="0"/>
              <a:t>Heavenly Hands Commercial Cleaning, LLC </a:t>
            </a:r>
          </a:p>
          <a:p>
            <a:r>
              <a:rPr lang="en-US" sz="1200" b="1" dirty="0" smtClean="0"/>
              <a:t>Hope for Humanity CDC &amp; Tabernacle of Praise Inc</a:t>
            </a:r>
            <a:endParaRPr lang="en-US" sz="1200" dirty="0" smtClean="0"/>
          </a:p>
          <a:p>
            <a:r>
              <a:rPr lang="en-US" sz="1200" b="1" dirty="0" smtClean="0"/>
              <a:t>LUCID Pathways</a:t>
            </a:r>
            <a:r>
              <a:rPr lang="en-US" sz="1200" b="1" i="1" dirty="0" smtClean="0"/>
              <a:t> </a:t>
            </a:r>
            <a:endParaRPr lang="en-US" sz="1200" dirty="0" smtClean="0"/>
          </a:p>
          <a:p>
            <a:r>
              <a:rPr lang="en-US" sz="1200" b="1" dirty="0" smtClean="0"/>
              <a:t> MAD DADS of Greater Buffalo</a:t>
            </a:r>
            <a:endParaRPr lang="en-US" sz="1200" dirty="0" smtClean="0"/>
          </a:p>
          <a:p>
            <a:r>
              <a:rPr lang="en-US" sz="1200" b="1" dirty="0" smtClean="0"/>
              <a:t> Maple, Mulberry &amp; Locust (MML) Fruit belt Coalition</a:t>
            </a:r>
          </a:p>
          <a:p>
            <a:r>
              <a:rPr lang="en-US" sz="1200" b="1" dirty="0" smtClean="0"/>
              <a:t> MEGA Consulting Services, LLC</a:t>
            </a:r>
            <a:endParaRPr lang="en-US" sz="1200" dirty="0" smtClean="0"/>
          </a:p>
          <a:p>
            <a:r>
              <a:rPr lang="en-US" sz="1200" b="1" dirty="0" smtClean="0"/>
              <a:t> Miracle Ministries of Buffalo NY</a:t>
            </a:r>
            <a:endParaRPr lang="en-US" sz="1200" dirty="0" smtClean="0"/>
          </a:p>
          <a:p>
            <a:r>
              <a:rPr lang="en-US" sz="1200" b="1" dirty="0" smtClean="0"/>
              <a:t> Modern Custodial Services</a:t>
            </a:r>
            <a:endParaRPr lang="en-US" sz="1200" dirty="0" smtClean="0"/>
          </a:p>
          <a:p>
            <a:r>
              <a:rPr lang="en-US" sz="1200" b="1" dirty="0" smtClean="0"/>
              <a:t> Mount Aaron Baptist Church</a:t>
            </a:r>
            <a:endParaRPr lang="en-US" sz="1200" dirty="0" smtClean="0"/>
          </a:p>
          <a:p>
            <a:r>
              <a:rPr lang="en-US" sz="1200" b="1" dirty="0" smtClean="0"/>
              <a:t> Nasoff-Finton, Jo K. AICP</a:t>
            </a:r>
            <a:endParaRPr lang="en-US" sz="1200" dirty="0" smtClean="0"/>
          </a:p>
          <a:p>
            <a:r>
              <a:rPr lang="en-US" sz="1200" b="1" dirty="0" smtClean="0"/>
              <a:t> National Black Diabetes Association</a:t>
            </a:r>
            <a:endParaRPr lang="en-US" sz="1200" dirty="0" smtClean="0"/>
          </a:p>
          <a:p>
            <a:r>
              <a:rPr lang="en-US" sz="1200" b="1" dirty="0" smtClean="0"/>
              <a:t> NCC Construction, Inc.</a:t>
            </a:r>
            <a:endParaRPr lang="en-US" sz="1200" dirty="0" smtClean="0"/>
          </a:p>
          <a:p>
            <a:r>
              <a:rPr lang="en-US" sz="1200" b="1" dirty="0" smtClean="0"/>
              <a:t> Network Knights, Inc.</a:t>
            </a:r>
            <a:endParaRPr lang="en-US" sz="1200" dirty="0" smtClean="0"/>
          </a:p>
          <a:p>
            <a:r>
              <a:rPr lang="en-US" sz="1200" b="1" dirty="0" smtClean="0"/>
              <a:t> 100 Mighty Men Ministries</a:t>
            </a:r>
            <a:endParaRPr lang="en-US" sz="1200" dirty="0" smtClean="0"/>
          </a:p>
          <a:p>
            <a:r>
              <a:rPr lang="en-US" sz="1200" b="1" dirty="0" smtClean="0"/>
              <a:t> Onyx Administrative Services of BNY</a:t>
            </a:r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</p:txBody>
      </p:sp>
    </p:spTree>
  </p:cSld>
  <p:clrMapOvr>
    <a:masterClrMapping/>
  </p:clrMapOvr>
  <p:transition spd="slow" advClick="0" advTm="10000">
    <p:wipe dir="r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u="sng" dirty="0" smtClean="0"/>
              <a:t>St John Fruit Belt CDC</a:t>
            </a:r>
            <a:br>
              <a:rPr lang="en-US" sz="2400" b="1" u="sng" dirty="0" smtClean="0"/>
            </a:br>
            <a:r>
              <a:rPr lang="en-US" sz="2400" b="1" u="sng" dirty="0" smtClean="0"/>
              <a:t>High Street Commercial Development Project</a:t>
            </a:r>
            <a:br>
              <a:rPr lang="en-US" sz="2400" b="1" u="sng" dirty="0" smtClean="0"/>
            </a:br>
            <a:r>
              <a:rPr lang="en-US" sz="2400" b="1" u="sng" dirty="0" smtClean="0"/>
              <a:t>Memorandums Of Understanding (MOU’s)</a:t>
            </a:r>
            <a:endParaRPr lang="en-US" sz="2400" b="1" dirty="0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4618037"/>
          </a:xfrm>
        </p:spPr>
        <p:txBody>
          <a:bodyPr/>
          <a:lstStyle/>
          <a:p>
            <a:r>
              <a:rPr lang="en-US" sz="1200" b="1" dirty="0" smtClean="0"/>
              <a:t> Outsource Center for Human Services, Inc.</a:t>
            </a:r>
            <a:endParaRPr lang="en-US" sz="1200" dirty="0" smtClean="0"/>
          </a:p>
          <a:p>
            <a:r>
              <a:rPr lang="en-US" sz="1200" b="1" dirty="0" smtClean="0"/>
              <a:t> Project L.E.E., Inc. (Fair Chance Prison Ministries)</a:t>
            </a:r>
            <a:endParaRPr lang="en-US" sz="1200" dirty="0" smtClean="0"/>
          </a:p>
          <a:p>
            <a:r>
              <a:rPr lang="en-US" sz="1200" b="1" dirty="0" smtClean="0"/>
              <a:t> Project L.E.E., Inc. (S.O.W. Program) </a:t>
            </a:r>
          </a:p>
          <a:p>
            <a:r>
              <a:rPr lang="en-US" sz="1200" b="1" dirty="0" smtClean="0"/>
              <a:t> Rayford Enterprises Inc.</a:t>
            </a:r>
            <a:endParaRPr lang="en-US" sz="1200" dirty="0" smtClean="0"/>
          </a:p>
          <a:p>
            <a:r>
              <a:rPr lang="en-US" sz="1200" b="1" dirty="0" smtClean="0"/>
              <a:t> Resetarits Construction Corporation</a:t>
            </a:r>
          </a:p>
          <a:p>
            <a:r>
              <a:rPr lang="en-US" sz="1200" b="1" dirty="0" smtClean="0"/>
              <a:t> RIDALL Farm</a:t>
            </a:r>
            <a:endParaRPr lang="en-US" sz="1200" dirty="0" smtClean="0"/>
          </a:p>
          <a:p>
            <a:r>
              <a:rPr lang="en-US" sz="1200" b="1" dirty="0" smtClean="0"/>
              <a:t> Sheehan Health Network</a:t>
            </a:r>
            <a:endParaRPr lang="en-US" sz="1200" dirty="0" smtClean="0"/>
          </a:p>
          <a:p>
            <a:r>
              <a:rPr lang="en-US" sz="1200" b="1" dirty="0" smtClean="0"/>
              <a:t> Stop the Violence Coalition, Inc.</a:t>
            </a:r>
            <a:endParaRPr lang="en-US" sz="1200" dirty="0" smtClean="0"/>
          </a:p>
          <a:p>
            <a:r>
              <a:rPr lang="en-US" sz="1200" b="1" dirty="0" smtClean="0"/>
              <a:t> Theatre, Acting, Production Workshop Program</a:t>
            </a:r>
            <a:endParaRPr lang="en-US" sz="1200" dirty="0" smtClean="0"/>
          </a:p>
          <a:p>
            <a:r>
              <a:rPr lang="en-US" sz="1200" b="1" dirty="0" smtClean="0"/>
              <a:t> T.O.P. Enterprises Inc.</a:t>
            </a:r>
            <a:endParaRPr lang="en-US" sz="1200" dirty="0" smtClean="0"/>
          </a:p>
          <a:p>
            <a:r>
              <a:rPr lang="en-US" sz="1200" b="1" dirty="0" smtClean="0"/>
              <a:t> Turner Construction Company</a:t>
            </a:r>
            <a:endParaRPr lang="en-US" sz="1200" dirty="0" smtClean="0"/>
          </a:p>
          <a:p>
            <a:r>
              <a:rPr lang="en-US" sz="1200" b="1" dirty="0" smtClean="0"/>
              <a:t> Uncrowned Queens Institute for Research and Education on Women, Inc.</a:t>
            </a:r>
            <a:endParaRPr lang="en-US" sz="1200" dirty="0" smtClean="0"/>
          </a:p>
          <a:p>
            <a:r>
              <a:rPr lang="en-US" sz="1200" b="1" dirty="0" smtClean="0"/>
              <a:t> United Memorial &amp; Moss Funeral Home (Consumer Casket Source)</a:t>
            </a:r>
            <a:endParaRPr lang="en-US" sz="1200" dirty="0" smtClean="0"/>
          </a:p>
          <a:p>
            <a:r>
              <a:rPr lang="en-US" sz="1200" b="1" dirty="0" smtClean="0"/>
              <a:t> Walking On Water, Inc.</a:t>
            </a:r>
            <a:endParaRPr lang="en-US" sz="1200" dirty="0" smtClean="0"/>
          </a:p>
          <a:p>
            <a:r>
              <a:rPr lang="en-US" sz="1200" b="1" dirty="0" smtClean="0"/>
              <a:t> Watts Architecture &amp; Engineering, P.C.</a:t>
            </a:r>
            <a:endParaRPr lang="en-US" sz="1200" dirty="0" smtClean="0"/>
          </a:p>
          <a:p>
            <a:r>
              <a:rPr lang="en-US" sz="1200" b="1" dirty="0" smtClean="0"/>
              <a:t> WeALL Media</a:t>
            </a:r>
            <a:endParaRPr lang="en-US" sz="1200" dirty="0" smtClean="0"/>
          </a:p>
          <a:p>
            <a:r>
              <a:rPr lang="en-US" sz="1200" b="1" dirty="0" smtClean="0"/>
              <a:t> Western New York Information Network Association (WNYINA)</a:t>
            </a:r>
            <a:endParaRPr lang="en-US" sz="1200" dirty="0" smtClean="0"/>
          </a:p>
          <a:p>
            <a:r>
              <a:rPr lang="en-US" sz="1200" b="1" dirty="0" smtClean="0"/>
              <a:t> Western New York Law Enforcement Association</a:t>
            </a:r>
            <a:endParaRPr lang="en-US" sz="1200" dirty="0" smtClean="0"/>
          </a:p>
          <a:p>
            <a:r>
              <a:rPr lang="en-US" sz="1200" b="1" dirty="0" smtClean="0"/>
              <a:t> Western New York Minority Media Professionals Inc.  </a:t>
            </a:r>
            <a:endParaRPr lang="en-US" sz="1200" dirty="0" smtClean="0"/>
          </a:p>
          <a:p>
            <a:r>
              <a:rPr lang="en-US" sz="1200" b="1" dirty="0" smtClean="0"/>
              <a:t> Western New York Prisoner Re-Entry Coalition, Inc</a:t>
            </a:r>
            <a:endParaRPr lang="en-US" sz="1200" dirty="0" smtClean="0"/>
          </a:p>
          <a:p>
            <a:r>
              <a:rPr lang="en-US" sz="1200" b="1" dirty="0" smtClean="0"/>
              <a:t> Y2J Urban Youth Ministries</a:t>
            </a:r>
            <a:endParaRPr lang="en-US" sz="1200" dirty="0" smtClean="0"/>
          </a:p>
          <a:p>
            <a:endParaRPr lang="en-US" sz="1200" dirty="0" smtClean="0"/>
          </a:p>
        </p:txBody>
      </p:sp>
    </p:spTree>
  </p:cSld>
  <p:clrMapOvr>
    <a:masterClrMapping/>
  </p:clrMapOvr>
  <p:transition spd="slow" advClick="0" advTm="10000">
    <p:wipe dir="r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533400" y="953911"/>
            <a:ext cx="3422650" cy="3352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300" b="1" dirty="0">
                <a:latin typeface="Cambria" pitchFamily="18" charset="0"/>
              </a:rPr>
              <a:t>BUSINESSES AND ENTREPRENEURS TO PROJECT DESIGN</a:t>
            </a:r>
          </a:p>
          <a:p>
            <a:endParaRPr lang="en-US" sz="1100" b="1" u="sng" dirty="0">
              <a:latin typeface="Cambria" pitchFamily="18" charset="0"/>
            </a:endParaRPr>
          </a:p>
          <a:p>
            <a:r>
              <a:rPr lang="en-US" sz="1200" b="1" dirty="0">
                <a:latin typeface="Calibri" pitchFamily="34" charset="0"/>
              </a:rPr>
              <a:t>Amherst Chamber of Commerce</a:t>
            </a:r>
          </a:p>
          <a:p>
            <a:r>
              <a:rPr lang="en-US" sz="1200" i="1" dirty="0">
                <a:latin typeface="Calibri" pitchFamily="34" charset="0"/>
              </a:rPr>
              <a:t>Colleen DiPirro, Executive </a:t>
            </a:r>
            <a:r>
              <a:rPr lang="en-US" sz="1200" i="1" dirty="0" smtClean="0">
                <a:latin typeface="Calibri" pitchFamily="34" charset="0"/>
              </a:rPr>
              <a:t>Director</a:t>
            </a:r>
          </a:p>
          <a:p>
            <a:endParaRPr lang="en-US" sz="1200" dirty="0">
              <a:latin typeface="Times New Roman" pitchFamily="18" charset="0"/>
            </a:endParaRPr>
          </a:p>
          <a:p>
            <a:r>
              <a:rPr lang="en-US" sz="1200" b="1" dirty="0">
                <a:latin typeface="Calibri" pitchFamily="34" charset="0"/>
              </a:rPr>
              <a:t>Black Chamber Of Commerce</a:t>
            </a:r>
          </a:p>
          <a:p>
            <a:r>
              <a:rPr lang="en-US" sz="1200" i="1" dirty="0">
                <a:latin typeface="Calibri" pitchFamily="34" charset="0"/>
              </a:rPr>
              <a:t>Luman Ross, Executive Director</a:t>
            </a:r>
            <a:endParaRPr lang="en-US" sz="1200" i="1" dirty="0">
              <a:latin typeface="Times New Roman" pitchFamily="18" charset="0"/>
            </a:endParaRPr>
          </a:p>
          <a:p>
            <a:endParaRPr lang="en-US" sz="1200" b="1" dirty="0">
              <a:latin typeface="Times New Roman" pitchFamily="18" charset="0"/>
            </a:endParaRPr>
          </a:p>
          <a:p>
            <a:r>
              <a:rPr lang="en-US" sz="1200" b="1" dirty="0">
                <a:latin typeface="Calibri" pitchFamily="34" charset="0"/>
              </a:rPr>
              <a:t>Buffalo Economic Renaissance Corp. (BERC)</a:t>
            </a:r>
          </a:p>
          <a:p>
            <a:r>
              <a:rPr lang="en-US" sz="1200" i="1" dirty="0">
                <a:latin typeface="Calibri" pitchFamily="34" charset="0"/>
              </a:rPr>
              <a:t>Dennis Penman, Executive Director</a:t>
            </a:r>
          </a:p>
          <a:p>
            <a:endParaRPr lang="en-US" sz="1200" i="1" dirty="0">
              <a:latin typeface="Times New Roman" pitchFamily="18" charset="0"/>
            </a:endParaRPr>
          </a:p>
          <a:p>
            <a:r>
              <a:rPr lang="en-US" sz="1200" b="1" dirty="0">
                <a:latin typeface="Calibri" pitchFamily="34" charset="0"/>
              </a:rPr>
              <a:t>University of Buffalo – School of </a:t>
            </a:r>
            <a:r>
              <a:rPr lang="en-US" sz="1200" b="1" dirty="0" smtClean="0">
                <a:latin typeface="Calibri" pitchFamily="34" charset="0"/>
              </a:rPr>
              <a:t>Management &amp; </a:t>
            </a:r>
            <a:r>
              <a:rPr lang="en-US" sz="1200" b="1" dirty="0">
                <a:latin typeface="Calibri" pitchFamily="34" charset="0"/>
              </a:rPr>
              <a:t>Center for </a:t>
            </a:r>
            <a:r>
              <a:rPr lang="en-US" sz="1200" b="1" dirty="0" smtClean="0">
                <a:latin typeface="Calibri" pitchFamily="34" charset="0"/>
              </a:rPr>
              <a:t>Entrepreneurship</a:t>
            </a:r>
          </a:p>
          <a:p>
            <a:endParaRPr lang="en-US" sz="1200" b="1" dirty="0">
              <a:latin typeface="Calibri" pitchFamily="34" charset="0"/>
            </a:endParaRPr>
          </a:p>
          <a:p>
            <a:r>
              <a:rPr lang="en-US" sz="1200" b="1" dirty="0" smtClean="0">
                <a:latin typeface="Calibri" pitchFamily="34" charset="0"/>
              </a:rPr>
              <a:t>Director Of Health Initiatives </a:t>
            </a:r>
          </a:p>
          <a:p>
            <a:r>
              <a:rPr lang="en-US" sz="1200" i="1" dirty="0" smtClean="0">
                <a:latin typeface="Calibri" pitchFamily="34" charset="0"/>
              </a:rPr>
              <a:t>Minister Ina R. Chapman</a:t>
            </a:r>
            <a:endParaRPr lang="en-US" sz="1200" i="1" dirty="0">
              <a:latin typeface="Calibri" pitchFamily="34" charset="0"/>
            </a:endParaRPr>
          </a:p>
          <a:p>
            <a:endParaRPr lang="en-US" dirty="0"/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625475" y="4521200"/>
            <a:ext cx="2667000" cy="2362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600"/>
              </a:spcAft>
            </a:pPr>
            <a:r>
              <a:rPr lang="en-US" sz="1400" b="1" dirty="0">
                <a:latin typeface="Cambria" pitchFamily="18" charset="0"/>
              </a:rPr>
              <a:t>LEGAL COUNSEL</a:t>
            </a:r>
          </a:p>
          <a:p>
            <a:pPr algn="ctr">
              <a:spcAft>
                <a:spcPts val="1000"/>
              </a:spcAft>
            </a:pPr>
            <a:r>
              <a:rPr lang="en-US" sz="1400" b="1" i="1" u="sng" dirty="0">
                <a:latin typeface="Calibri" pitchFamily="34" charset="0"/>
              </a:rPr>
              <a:t>Hodgson &amp; Russ Attorneys at Law</a:t>
            </a:r>
          </a:p>
          <a:p>
            <a:pPr algn="ctr">
              <a:spcAft>
                <a:spcPts val="1000"/>
              </a:spcAft>
            </a:pPr>
            <a:r>
              <a:rPr lang="en-US" sz="1400" b="1" i="1" u="sng" dirty="0">
                <a:latin typeface="Calibri" pitchFamily="34" charset="0"/>
              </a:rPr>
              <a:t>LeRoi L. Johnson, Esq.</a:t>
            </a:r>
          </a:p>
          <a:p>
            <a:pPr algn="ctr">
              <a:spcAft>
                <a:spcPts val="1000"/>
              </a:spcAft>
            </a:pPr>
            <a:r>
              <a:rPr lang="en-US" sz="1400" b="1" i="1" u="sng" dirty="0">
                <a:latin typeface="Calibri" pitchFamily="34" charset="0"/>
              </a:rPr>
              <a:t>Daria L. Pratcher, Esq</a:t>
            </a:r>
            <a:r>
              <a:rPr lang="en-US" sz="1400" b="1" i="1" u="sng" dirty="0" smtClean="0">
                <a:latin typeface="Calibri" pitchFamily="34" charset="0"/>
              </a:rPr>
              <a:t>.</a:t>
            </a:r>
          </a:p>
          <a:p>
            <a:pPr algn="ctr">
              <a:spcAft>
                <a:spcPts val="1000"/>
              </a:spcAft>
            </a:pPr>
            <a:r>
              <a:rPr lang="en-US" sz="1400" b="1" i="1" u="sng" dirty="0" smtClean="0">
                <a:latin typeface="Calibri" pitchFamily="34" charset="0"/>
              </a:rPr>
              <a:t>Jacqueline </a:t>
            </a:r>
            <a:r>
              <a:rPr lang="en-US" sz="1400" b="1" i="1" u="sng" dirty="0">
                <a:latin typeface="Calibri" pitchFamily="34" charset="0"/>
              </a:rPr>
              <a:t>Stover-Stitts, Esq</a:t>
            </a:r>
            <a:r>
              <a:rPr lang="en-US" sz="1400" b="1" i="1" u="sng" dirty="0" smtClean="0">
                <a:latin typeface="Calibri" pitchFamily="34" charset="0"/>
              </a:rPr>
              <a:t>.                       </a:t>
            </a:r>
          </a:p>
          <a:p>
            <a:pPr algn="ctr">
              <a:spcAft>
                <a:spcPts val="1000"/>
              </a:spcAft>
            </a:pPr>
            <a:r>
              <a:rPr lang="en-US" sz="1400" b="1" i="1" u="sng" dirty="0" smtClean="0">
                <a:latin typeface="Calibri" pitchFamily="34" charset="0"/>
              </a:rPr>
              <a:t>Booker Washington, Esq.</a:t>
            </a:r>
          </a:p>
          <a:p>
            <a:pPr algn="ctr">
              <a:spcAft>
                <a:spcPts val="1000"/>
              </a:spcAft>
            </a:pPr>
            <a:endParaRPr lang="en-US" dirty="0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5295900" y="2456272"/>
            <a:ext cx="3124200" cy="40207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600"/>
              </a:spcAft>
            </a:pPr>
            <a:endParaRPr lang="en-US" sz="1400" b="1" dirty="0" smtClean="0">
              <a:latin typeface="Cambria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1400" b="1" dirty="0" smtClean="0">
                <a:latin typeface="Cambria" pitchFamily="18" charset="0"/>
              </a:rPr>
              <a:t>ARCHITECTURE</a:t>
            </a:r>
            <a:endParaRPr lang="en-US" sz="1400" b="1" dirty="0">
              <a:latin typeface="Cambria" pitchFamily="18" charset="0"/>
            </a:endParaRPr>
          </a:p>
          <a:p>
            <a:pPr algn="ctr"/>
            <a:r>
              <a:rPr lang="en-US" sz="1400" b="1" i="1" u="sng" dirty="0">
                <a:latin typeface="Calibri" pitchFamily="34" charset="0"/>
              </a:rPr>
              <a:t>Foit-Albert Associates </a:t>
            </a:r>
            <a:endParaRPr lang="en-US" sz="1100" b="1" u="sng" dirty="0">
              <a:latin typeface="Times New Roman" pitchFamily="18" charset="0"/>
            </a:endParaRPr>
          </a:p>
          <a:p>
            <a:pPr algn="ctr"/>
            <a:r>
              <a:rPr lang="en-US" sz="1100" dirty="0">
                <a:latin typeface="Calibri" pitchFamily="34" charset="0"/>
              </a:rPr>
              <a:t>Bonnie Foit-Albert, President/Owner</a:t>
            </a:r>
          </a:p>
          <a:p>
            <a:pPr algn="ctr"/>
            <a:r>
              <a:rPr lang="en-US" sz="1100" dirty="0">
                <a:latin typeface="Calibri" pitchFamily="34" charset="0"/>
              </a:rPr>
              <a:t>Donald Skowron, Sr. Vice President</a:t>
            </a:r>
            <a:r>
              <a:rPr lang="en-US" sz="1400" i="1" dirty="0">
                <a:latin typeface="Calibri" pitchFamily="34" charset="0"/>
              </a:rPr>
              <a:t>  </a:t>
            </a:r>
          </a:p>
          <a:p>
            <a:pPr algn="ctr"/>
            <a:endParaRPr lang="en-US" sz="1400" i="1" dirty="0">
              <a:latin typeface="Calibri" pitchFamily="34" charset="0"/>
            </a:endParaRPr>
          </a:p>
          <a:p>
            <a:pPr algn="ctr"/>
            <a:r>
              <a:rPr lang="en-US" sz="1400" b="1" i="1" u="sng" dirty="0">
                <a:latin typeface="Calibri" pitchFamily="34" charset="0"/>
              </a:rPr>
              <a:t>Hannah Murano Associates, Inc</a:t>
            </a:r>
            <a:r>
              <a:rPr lang="en-US" sz="1400" b="1" i="1" dirty="0">
                <a:latin typeface="Times New Roman" pitchFamily="18" charset="0"/>
              </a:rPr>
              <a:t>.</a:t>
            </a:r>
          </a:p>
          <a:p>
            <a:pPr algn="ctr"/>
            <a:r>
              <a:rPr lang="en-US" sz="1100" dirty="0">
                <a:latin typeface="Calibri" pitchFamily="34" charset="0"/>
              </a:rPr>
              <a:t>Beverly Hannah Jones, AIA, CEO</a:t>
            </a:r>
          </a:p>
          <a:p>
            <a:pPr algn="ctr"/>
            <a:endParaRPr lang="en-US" sz="1100" dirty="0">
              <a:latin typeface="Calibri" pitchFamily="34" charset="0"/>
            </a:endParaRPr>
          </a:p>
          <a:p>
            <a:pPr algn="ctr"/>
            <a:r>
              <a:rPr lang="en-US" sz="1400" b="1" i="1" u="sng" dirty="0">
                <a:latin typeface="Calibri" pitchFamily="34" charset="0"/>
              </a:rPr>
              <a:t>Architect Anne </a:t>
            </a:r>
            <a:r>
              <a:rPr lang="en-US" sz="1400" b="1" i="1" u="sng" dirty="0" smtClean="0">
                <a:latin typeface="Calibri" pitchFamily="34" charset="0"/>
              </a:rPr>
              <a:t>Perry</a:t>
            </a:r>
          </a:p>
          <a:p>
            <a:pPr algn="ctr"/>
            <a:endParaRPr lang="en-US" sz="1400" b="1" i="1" u="sng" dirty="0" smtClean="0">
              <a:latin typeface="Calibri" pitchFamily="34" charset="0"/>
            </a:endParaRPr>
          </a:p>
          <a:p>
            <a:pPr algn="ctr"/>
            <a:r>
              <a:rPr lang="en-US" sz="1400" b="1" i="1" u="sng" dirty="0" err="1" smtClean="0">
                <a:latin typeface="Calibri" pitchFamily="34" charset="0"/>
              </a:rPr>
              <a:t>Tommaso</a:t>
            </a:r>
            <a:r>
              <a:rPr lang="en-US" sz="1400" b="1" i="1" u="sng" dirty="0" smtClean="0">
                <a:latin typeface="Calibri" pitchFamily="34" charset="0"/>
              </a:rPr>
              <a:t> </a:t>
            </a:r>
            <a:r>
              <a:rPr lang="en-US" sz="1400" b="1" i="1" u="sng" dirty="0" err="1" smtClean="0">
                <a:latin typeface="Calibri" pitchFamily="34" charset="0"/>
              </a:rPr>
              <a:t>Briatico</a:t>
            </a:r>
            <a:r>
              <a:rPr lang="en-US" sz="1400" b="1" i="1" u="sng" dirty="0" smtClean="0">
                <a:latin typeface="Calibri" pitchFamily="34" charset="0"/>
              </a:rPr>
              <a:t> Architects</a:t>
            </a:r>
          </a:p>
          <a:p>
            <a:pPr algn="ctr"/>
            <a:endParaRPr lang="en-US" sz="1400" b="1" i="1" u="sng" dirty="0">
              <a:latin typeface="Calibri" pitchFamily="34" charset="0"/>
            </a:endParaRPr>
          </a:p>
          <a:p>
            <a:pPr algn="ctr"/>
            <a:r>
              <a:rPr lang="en-US" sz="1400" b="1" i="1" u="sng" dirty="0" err="1" smtClean="0">
                <a:latin typeface="Calibri" pitchFamily="34" charset="0"/>
              </a:rPr>
              <a:t>Carmina.Woods</a:t>
            </a:r>
            <a:r>
              <a:rPr lang="en-US" sz="1400" b="1" i="1" u="sng" dirty="0">
                <a:latin typeface="Calibri" pitchFamily="34" charset="0"/>
              </a:rPr>
              <a:t>.</a:t>
            </a:r>
            <a:r>
              <a:rPr lang="en-US" sz="1400" b="1" i="1" u="sng" dirty="0" smtClean="0">
                <a:latin typeface="Calibri" pitchFamily="34" charset="0"/>
              </a:rPr>
              <a:t> Morris</a:t>
            </a:r>
          </a:p>
          <a:p>
            <a:pPr algn="ctr"/>
            <a:endParaRPr lang="en-US" dirty="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4800600" y="990600"/>
            <a:ext cx="3886200" cy="1666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b="1" dirty="0">
                <a:latin typeface="Cambria" pitchFamily="18" charset="0"/>
              </a:rPr>
              <a:t>FISCAL MANAGEMENT OVERSITE </a:t>
            </a:r>
            <a:endParaRPr lang="en-US" sz="500" b="1" dirty="0">
              <a:latin typeface="Cambria" pitchFamily="18" charset="0"/>
            </a:endParaRPr>
          </a:p>
          <a:p>
            <a:pPr algn="ctr"/>
            <a:endParaRPr lang="en-US" sz="500" b="1" u="sng" dirty="0">
              <a:latin typeface="Cambria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en-US" sz="1400" b="1" i="1" u="sng" dirty="0">
                <a:latin typeface="Calibri" pitchFamily="34" charset="0"/>
              </a:rPr>
              <a:t>Byron Brewer, </a:t>
            </a:r>
            <a:r>
              <a:rPr lang="en-US" sz="1400" b="1" i="1" u="sng" dirty="0" smtClean="0">
                <a:latin typeface="Calibri" pitchFamily="34" charset="0"/>
              </a:rPr>
              <a:t>CPA</a:t>
            </a:r>
          </a:p>
          <a:p>
            <a:pPr algn="ctr">
              <a:spcAft>
                <a:spcPts val="1000"/>
              </a:spcAft>
            </a:pPr>
            <a:r>
              <a:rPr lang="en-US" sz="1400" b="1" i="1" u="sng" dirty="0" err="1" smtClean="0">
                <a:latin typeface="Calibri" pitchFamily="34" charset="0"/>
              </a:rPr>
              <a:t>Toski</a:t>
            </a:r>
            <a:r>
              <a:rPr lang="en-US" sz="1400" b="1" i="1" u="sng" dirty="0" smtClean="0">
                <a:latin typeface="Calibri" pitchFamily="34" charset="0"/>
              </a:rPr>
              <a:t> &amp; </a:t>
            </a:r>
            <a:r>
              <a:rPr lang="en-US" sz="1400" b="1" i="1" u="sng" dirty="0">
                <a:latin typeface="Calibri" pitchFamily="34" charset="0"/>
              </a:rPr>
              <a:t>Associates </a:t>
            </a:r>
            <a:endParaRPr lang="en-US" sz="1100" b="1" u="sng" dirty="0">
              <a:latin typeface="Times New Roman" pitchFamily="18" charset="0"/>
            </a:endParaRPr>
          </a:p>
          <a:p>
            <a:pPr algn="ctr"/>
            <a:r>
              <a:rPr lang="en-US" sz="1100" i="1" dirty="0">
                <a:latin typeface="Calibri" pitchFamily="34" charset="0"/>
              </a:rPr>
              <a:t>Ronald A. Toski, CPA</a:t>
            </a:r>
            <a:endParaRPr lang="en-US" sz="1100" i="1" dirty="0">
              <a:latin typeface="Times New Roman" pitchFamily="18" charset="0"/>
            </a:endParaRPr>
          </a:p>
          <a:p>
            <a:pPr algn="ctr"/>
            <a:r>
              <a:rPr lang="en-US" sz="1100" i="1" dirty="0">
                <a:latin typeface="Calibri" pitchFamily="34" charset="0"/>
              </a:rPr>
              <a:t> Managing Director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029200" y="5562600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rgbClr val="000000"/>
              </a:solidFill>
            </a:endParaRPr>
          </a:p>
          <a:p>
            <a:pPr algn="ctr"/>
            <a:r>
              <a:rPr lang="en-US" sz="1400" b="1" dirty="0" smtClean="0">
                <a:latin typeface="Cambria" panose="02040503050406030204" pitchFamily="18" charset="0"/>
              </a:rPr>
              <a:t>WORK FLOW NETWORKS, INC</a:t>
            </a:r>
            <a:r>
              <a:rPr lang="en-US" sz="1400" b="1" i="1" dirty="0" smtClean="0">
                <a:latin typeface="Cambria" panose="02040503050406030204" pitchFamily="18" charset="0"/>
              </a:rPr>
              <a:t>.</a:t>
            </a:r>
          </a:p>
          <a:p>
            <a:pPr algn="ctr"/>
            <a:r>
              <a:rPr lang="en-US" sz="1400" b="1" i="1" u="sng" dirty="0" smtClean="0">
                <a:latin typeface="Calibri" panose="020F0502020204030204" pitchFamily="34" charset="0"/>
              </a:rPr>
              <a:t>Roxanne </a:t>
            </a:r>
            <a:r>
              <a:rPr lang="en-US" sz="1400" b="1" i="1" u="sng" dirty="0" err="1">
                <a:latin typeface="Calibri" panose="020F0502020204030204" pitchFamily="34" charset="0"/>
              </a:rPr>
              <a:t>Skeels</a:t>
            </a:r>
            <a:endParaRPr lang="en-US" sz="1400" u="sng" dirty="0"/>
          </a:p>
        </p:txBody>
      </p:sp>
    </p:spTree>
  </p:cSld>
  <p:clrMapOvr>
    <a:masterClrMapping/>
  </p:clrMapOvr>
  <p:transition spd="slow" advClick="0" advTm="10000">
    <p:wipe dir="r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2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GOALS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624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Redevelop 42 block community adjacent to the Buffalo Niagara Medical Campus know as the Fruit Belt</a:t>
            </a:r>
          </a:p>
          <a:p>
            <a:pPr lvl="1" eaLnBrk="1" hangingPunct="1"/>
            <a:r>
              <a:rPr lang="en-US" dirty="0" smtClean="0"/>
              <a:t>St. John Baptist Church  has extensive real estate holdings which represents $60 million in development costs</a:t>
            </a:r>
          </a:p>
          <a:p>
            <a:pPr lvl="1" eaLnBrk="1" hangingPunct="1"/>
            <a:r>
              <a:rPr lang="en-US" dirty="0" smtClean="0"/>
              <a:t>Completion of this project will add approximately</a:t>
            </a:r>
          </a:p>
          <a:p>
            <a:pPr lvl="1" eaLnBrk="1" hangingPunct="1">
              <a:buFont typeface="Wingdings 2" pitchFamily="18" charset="2"/>
              <a:buNone/>
            </a:pPr>
            <a:r>
              <a:rPr lang="en-US" dirty="0" smtClean="0"/>
              <a:t>	 $250 million in real estate acquisition and project development</a:t>
            </a:r>
          </a:p>
          <a:p>
            <a:pPr lvl="1" eaLnBrk="1" hangingPunct="1"/>
            <a:r>
              <a:rPr lang="en-US" dirty="0" smtClean="0"/>
              <a:t>The results are $300 million dollars in development investments in the Fruit Belt &amp; East Side of Buffalo.</a:t>
            </a:r>
          </a:p>
        </p:txBody>
      </p:sp>
    </p:spTree>
  </p:cSld>
  <p:clrMapOvr>
    <a:masterClrMapping/>
  </p:clrMapOvr>
  <p:transition spd="slow" advClick="0" advTm="10000">
    <p:wipe dir="r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3048000" cy="990600"/>
          </a:xfrm>
        </p:spPr>
        <p:txBody>
          <a:bodyPr/>
          <a:lstStyle/>
          <a:p>
            <a:pPr algn="ctr" eaLnBrk="1" hangingPunct="1"/>
            <a:r>
              <a:rPr lang="en-US" sz="3600" dirty="0" smtClean="0"/>
              <a:t>     </a:t>
            </a:r>
            <a:br>
              <a:rPr lang="en-US" sz="3600" dirty="0" smtClean="0"/>
            </a:br>
            <a:r>
              <a:rPr lang="en-US" sz="3600" dirty="0" smtClean="0"/>
              <a:t>Future  Projects               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45418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en-US" sz="2000" b="1" u="sng" dirty="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en-US" sz="2000" b="1" u="sng" dirty="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en-US" sz="2000" b="1" u="sng" dirty="0" smtClean="0"/>
              <a:t>Senior Complexes (2 units) Low Rise 35 Units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(Development cost, architectural service, surveys, geo tech &amp; profile)</a:t>
            </a:r>
          </a:p>
          <a:p>
            <a:pPr lvl="1" eaLnBrk="1" hangingPunct="1">
              <a:lnSpc>
                <a:spcPct val="80000"/>
              </a:lnSpc>
              <a:buFont typeface="Wingdings 2" pitchFamily="18" charset="2"/>
              <a:buNone/>
            </a:pPr>
            <a:endParaRPr lang="en-US" sz="1800" dirty="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en-US" sz="2000" b="1" u="sng" dirty="0" smtClean="0"/>
              <a:t>150 Multi Family Rental Residences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en-US" sz="2000" b="1" u="sng" dirty="0" smtClean="0"/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Pre-Development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Infrastructure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Environmental Review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Site Remediation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Boxing/Recreational Center Masten Park Development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en-US" sz="2000" dirty="0" smtClean="0"/>
          </a:p>
          <a:p>
            <a:pPr>
              <a:buFont typeface="Wingdings 2" pitchFamily="18" charset="2"/>
              <a:buNone/>
            </a:pPr>
            <a:endParaRPr lang="en-US" sz="1000" i="1" dirty="0" smtClean="0"/>
          </a:p>
        </p:txBody>
      </p:sp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4495800" y="762000"/>
            <a:ext cx="4648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i="1" dirty="0"/>
              <a:t>A significant project requires a significant effort. The church  and its mission driven corporations working together can make this neighborhood transformation a reality.</a:t>
            </a: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6477000" y="531813"/>
            <a:ext cx="13874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1600200" y="6096000"/>
            <a:ext cx="327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 advClick="0" advTm="10000">
    <p:wipe dir="r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19200"/>
          </a:xfrm>
        </p:spPr>
        <p:txBody>
          <a:bodyPr/>
          <a:lstStyle/>
          <a:p>
            <a:r>
              <a:rPr lang="en-US" dirty="0" smtClean="0"/>
              <a:t>St John Village Corporations </a:t>
            </a:r>
            <a:endParaRPr lang="en-US" sz="40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4833777"/>
              </p:ext>
            </p:extLst>
          </p:nvPr>
        </p:nvGraphicFramePr>
        <p:xfrm>
          <a:off x="457200" y="1447800"/>
          <a:ext cx="82296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19200"/>
          </a:xfrm>
        </p:spPr>
        <p:txBody>
          <a:bodyPr/>
          <a:lstStyle/>
          <a:p>
            <a:r>
              <a:rPr lang="en-US" dirty="0" smtClean="0"/>
              <a:t>St John Village Corporations </a:t>
            </a:r>
            <a:endParaRPr lang="en-US" sz="40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4813565"/>
              </p:ext>
            </p:extLst>
          </p:nvPr>
        </p:nvGraphicFramePr>
        <p:xfrm>
          <a:off x="457200" y="1447800"/>
          <a:ext cx="82296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99601025"/>
      </p:ext>
    </p:extLst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762000"/>
          </a:xfrm>
        </p:spPr>
        <p:txBody>
          <a:bodyPr/>
          <a:lstStyle/>
          <a:p>
            <a:r>
              <a:rPr lang="en-US" sz="4000" dirty="0" smtClean="0"/>
              <a:t>Education and Grantsmanship</a:t>
            </a:r>
            <a:endParaRPr lang="en-US" sz="40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066800"/>
          <a:ext cx="8458200" cy="16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/>
          <p:cNvGraphicFramePr/>
          <p:nvPr/>
        </p:nvGraphicFramePr>
        <p:xfrm>
          <a:off x="304800" y="2819400"/>
          <a:ext cx="859536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AEA1C68-C816-4A25-82D6-051FFDC7E6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graphicEl>
                                              <a:dgm id="{1AEA1C68-C816-4A25-82D6-051FFDC7E6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BCB0630-298A-4A0F-A9C1-3DD0B2EB27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graphicEl>
                                              <a:dgm id="{FBCB0630-298A-4A0F-A9C1-3DD0B2EB27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7D32469-9C82-4067-8A4E-678559B2AB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graphicEl>
                                              <a:dgm id="{97D32469-9C82-4067-8A4E-678559B2AB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04F29BD-0115-48B6-804A-EB9CDCD8F6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graphicEl>
                                              <a:dgm id="{D04F29BD-0115-48B6-804A-EB9CDCD8F6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F19B25A-8D3E-4F79-AE46-76D701F692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graphicEl>
                                              <a:dgm id="{AF19B25A-8D3E-4F79-AE46-76D701F692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83D3350-9C35-4F1A-9F83-1DBB483201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>
                                            <p:graphicEl>
                                              <a:dgm id="{C83D3350-9C35-4F1A-9F83-1DBB483201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  <p:bldGraphic spid="9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62050"/>
          </a:xfrm>
        </p:spPr>
        <p:txBody>
          <a:bodyPr/>
          <a:lstStyle/>
          <a:p>
            <a:r>
              <a:rPr lang="en-US" dirty="0" smtClean="0"/>
              <a:t>Community Benefits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7192551"/>
              </p:ext>
            </p:extLst>
          </p:nvPr>
        </p:nvGraphicFramePr>
        <p:xfrm>
          <a:off x="381000" y="1295400"/>
          <a:ext cx="82296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 advClick="0" advTm="10000">
    <p:wipe dir="r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rshibley\Desktop\McCarley Relocation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66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wipe dir="r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beveley jones final_Page_0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wipe dir="r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beveley jones final_Page_0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wipe dir="r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beveley jones final_Page_0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wipe dir="r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beveley jones final_Page_1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wipe dir="r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beveley jones final_Page_1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wipe dir="r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beveley jones final_Page_1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wipe dir="r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beveley jones final_Page_1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wipe dir="r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/>
          <a:lstStyle/>
          <a:p>
            <a:r>
              <a:rPr lang="en-US" sz="4000" dirty="0" smtClean="0"/>
              <a:t>Fruit Belt Eastside </a:t>
            </a:r>
            <a:br>
              <a:rPr lang="en-US" sz="4000" dirty="0" smtClean="0"/>
            </a:br>
            <a:r>
              <a:rPr lang="en-US" sz="4000" dirty="0" smtClean="0"/>
              <a:t>Leadership &amp; Business Academy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389437"/>
          </a:xfrm>
        </p:spPr>
        <p:txBody>
          <a:bodyPr/>
          <a:lstStyle/>
          <a:p>
            <a:r>
              <a:rPr lang="en-US" dirty="0" smtClean="0"/>
              <a:t>Executive Trainees</a:t>
            </a:r>
          </a:p>
          <a:p>
            <a:pPr lvl="1"/>
            <a:r>
              <a:rPr lang="en-US" dirty="0" smtClean="0"/>
              <a:t>Creating Jobs and Opportunity</a:t>
            </a:r>
          </a:p>
          <a:p>
            <a:pPr lvl="1"/>
            <a:r>
              <a:rPr lang="en-US" dirty="0" smtClean="0"/>
              <a:t>Five Month Job Training Program</a:t>
            </a:r>
          </a:p>
          <a:p>
            <a:pPr lvl="1"/>
            <a:r>
              <a:rPr lang="en-US" dirty="0" smtClean="0"/>
              <a:t>Business Plan Development</a:t>
            </a:r>
          </a:p>
          <a:p>
            <a:pPr lvl="1"/>
            <a:r>
              <a:rPr lang="en-US" dirty="0" smtClean="0"/>
              <a:t>Project Development and Sustainability</a:t>
            </a:r>
          </a:p>
          <a:p>
            <a:pPr lvl="1"/>
            <a:r>
              <a:rPr lang="en-US" dirty="0" smtClean="0"/>
              <a:t>Creating Community Wealth</a:t>
            </a:r>
          </a:p>
          <a:p>
            <a:pPr lvl="1"/>
            <a:r>
              <a:rPr lang="en-US" dirty="0" smtClean="0"/>
              <a:t>Quality of Life Enhancement</a:t>
            </a:r>
            <a:endParaRPr lang="en-US" dirty="0"/>
          </a:p>
        </p:txBody>
      </p:sp>
    </p:spTree>
  </p:cSld>
  <p:clrMapOvr>
    <a:masterClrMapping/>
  </p:clrMapOvr>
  <p:transition spd="slow" advClick="0" advTm="10000">
    <p:wipe dir="r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26628" name="Picture 2" descr="C:\Users\Dawna\Desktop\6_-_BNMC~FB_Businesses_by_Sales[1] co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-342898"/>
            <a:ext cx="9341427" cy="7200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wipe dir="r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sz="4000" dirty="0" smtClean="0"/>
              <a:t>Leadership &amp; Business Academy Saturday Program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4389437"/>
          </a:xfrm>
        </p:spPr>
        <p:txBody>
          <a:bodyPr/>
          <a:lstStyle/>
          <a:p>
            <a:r>
              <a:rPr lang="en-US" dirty="0" smtClean="0"/>
              <a:t>Raising Community Leaders &amp; Entrepreneurs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&amp; 4</a:t>
            </a:r>
            <a:r>
              <a:rPr lang="en-US" baseline="30000" dirty="0" smtClean="0"/>
              <a:t>th</a:t>
            </a:r>
            <a:r>
              <a:rPr lang="en-US" dirty="0" smtClean="0"/>
              <a:t> Grade Youth</a:t>
            </a:r>
          </a:p>
          <a:p>
            <a:r>
              <a:rPr lang="en-US" dirty="0" smtClean="0"/>
              <a:t>Biblical Principles to create Wealth</a:t>
            </a:r>
          </a:p>
          <a:p>
            <a:r>
              <a:rPr lang="en-US" dirty="0" smtClean="0"/>
              <a:t>Leadership Skills &amp; Development</a:t>
            </a:r>
          </a:p>
          <a:p>
            <a:r>
              <a:rPr lang="en-US" dirty="0" smtClean="0"/>
              <a:t>Educational Enrichment</a:t>
            </a:r>
          </a:p>
          <a:p>
            <a:endParaRPr lang="en-US" dirty="0"/>
          </a:p>
        </p:txBody>
      </p:sp>
    </p:spTree>
  </p:cSld>
  <p:clrMapOvr>
    <a:masterClrMapping/>
  </p:clrMapOvr>
  <p:transition spd="slow" advClick="0" advTm="10000">
    <p:wipe dir="r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Owner\Desktop\McCarley\S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460" y="1868696"/>
            <a:ext cx="4061534" cy="35442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pperplate Gothic Light" panose="020E0507020206020404" pitchFamily="34" charset="0"/>
              </a:rPr>
              <a:t>Existing Site</a:t>
            </a:r>
          </a:p>
        </p:txBody>
      </p:sp>
      <p:pic>
        <p:nvPicPr>
          <p:cNvPr id="1028" name="Picture 4" descr="C:\Users\Owner\Desktop\McCarley\Existing - Typical Courtya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464" y="2261535"/>
            <a:ext cx="1785503" cy="13389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Owner\Desktop\McCarley\Existing - Type C Street Eleva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1" y="2261535"/>
            <a:ext cx="1785502" cy="13389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Owner\Desktop\McCarley\EXISTING = Typical backyar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32" y="3765455"/>
            <a:ext cx="1752212" cy="13139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Owner\Desktop\McCarley\Existing - 1 story with ram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464" y="3765455"/>
            <a:ext cx="1785503" cy="1338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667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pperplate Gothic Light" panose="020E0507020206020404" pitchFamily="34" charset="0"/>
              </a:rPr>
              <a:t>Site Plan – Concept Layout</a:t>
            </a:r>
          </a:p>
        </p:txBody>
      </p:sp>
      <p:pic>
        <p:nvPicPr>
          <p:cNvPr id="11266" name="Picture 2" descr="C:\Users\Owner\Desktop\McCarley\Photo0774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42" y="1793361"/>
            <a:ext cx="5501087" cy="3742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3019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47850"/>
            <a:ext cx="6582936" cy="4389437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81000" y="539228"/>
            <a:ext cx="8229600" cy="70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ln w="3175" cmpd="sng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opperplate Gothic Light" panose="020E0507020206020404" pitchFamily="34" charset="0"/>
              </a:rPr>
              <a:t> </a:t>
            </a:r>
            <a:r>
              <a:rPr lang="en-US" sz="3200" dirty="0" err="1" smtClean="0">
                <a:ln w="3175" cmpd="sng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opperplate Gothic Light" panose="020E0507020206020404" pitchFamily="34" charset="0"/>
              </a:rPr>
              <a:t>McCarley</a:t>
            </a:r>
            <a:r>
              <a:rPr lang="en-US" sz="3200" dirty="0" smtClean="0">
                <a:ln w="3175" cmpd="sng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opperplate Gothic Light" panose="020E0507020206020404" pitchFamily="34" charset="0"/>
              </a:rPr>
              <a:t> Building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25933"/>
      </p:ext>
    </p:extLst>
  </p:cSld>
  <p:clrMapOvr>
    <a:masterClrMapping/>
  </p:clrMapOvr>
  <p:transition spd="slow" advClick="0" advTm="10000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n w="3175" cmpd="sng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opperplate Gothic Light" panose="020E0507020206020404" pitchFamily="34" charset="0"/>
              </a:rPr>
              <a:t>Concept </a:t>
            </a:r>
            <a:r>
              <a:rPr lang="en-US" sz="3200" dirty="0" smtClean="0">
                <a:ln w="3175" cmpd="sng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opperplate Gothic Light" panose="020E0507020206020404" pitchFamily="34" charset="0"/>
              </a:rPr>
              <a:t>Renderings </a:t>
            </a:r>
            <a:endParaRPr lang="en-US" dirty="0"/>
          </a:p>
        </p:txBody>
      </p:sp>
      <p:pic>
        <p:nvPicPr>
          <p:cNvPr id="5" name="Picture 2" descr="C:\Users\Owner\Desktop\McCarley\Main Road 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11" y="1905000"/>
            <a:ext cx="8329151" cy="4083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563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62400"/>
            <a:ext cx="3099534" cy="762000"/>
          </a:xfrm>
        </p:spPr>
        <p:txBody>
          <a:bodyPr/>
          <a:lstStyle/>
          <a:p>
            <a:pPr marL="0" lvl="0" indent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1400" dirty="0">
                <a:solidFill>
                  <a:prstClr val="black"/>
                </a:solidFill>
                <a:latin typeface="Copperplate Gothic Light" panose="020E0507020206020404" pitchFamily="34" charset="0"/>
              </a:rPr>
              <a:t>Existing View:</a:t>
            </a:r>
          </a:p>
          <a:p>
            <a:pPr marL="0" lvl="0" indent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1400" dirty="0">
                <a:solidFill>
                  <a:prstClr val="black"/>
                </a:solidFill>
                <a:latin typeface="Copperplate Gothic Light" panose="020E0507020206020404" pitchFamily="34" charset="0"/>
              </a:rPr>
              <a:t>Unit Type A front entry</a:t>
            </a:r>
          </a:p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1"/>
          </p:nvPr>
        </p:nvSpPr>
        <p:spPr>
          <a:xfrm>
            <a:off x="3556734" y="5819252"/>
            <a:ext cx="7746590" cy="581548"/>
          </a:xfrm>
        </p:spPr>
        <p:txBody>
          <a:bodyPr>
            <a:normAutofit/>
          </a:bodyPr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500" dirty="0">
                <a:solidFill>
                  <a:prstClr val="black"/>
                </a:solidFill>
                <a:latin typeface="Copperplate Gothic Light" panose="020E0507020206020404" pitchFamily="34" charset="0"/>
              </a:rPr>
              <a:t>Concept View: </a:t>
            </a:r>
          </a:p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500" dirty="0">
                <a:solidFill>
                  <a:prstClr val="black"/>
                </a:solidFill>
                <a:latin typeface="Copperplate Gothic Light" panose="020E0507020206020404" pitchFamily="34" charset="0"/>
              </a:rPr>
              <a:t>Unit Type A front entry</a:t>
            </a:r>
          </a:p>
          <a:p>
            <a:endParaRPr lang="en-US" dirty="0"/>
          </a:p>
        </p:txBody>
      </p:sp>
      <p:pic>
        <p:nvPicPr>
          <p:cNvPr id="5" name="Picture 2" descr="C:\Users\Owner\Desktop\McCarley\Type A Still - front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490" y="2737207"/>
            <a:ext cx="5567510" cy="27765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Owner\Desktop\McCarley\DSC054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34" y="1700672"/>
            <a:ext cx="2666673" cy="19996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" y="749991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3175" cmpd="sng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opperplate Gothic Light" panose="020E0507020206020404" pitchFamily="34" charset="0"/>
                <a:ea typeface="+mj-ea"/>
                <a:cs typeface="+mj-cs"/>
              </a:rPr>
              <a:t>Concept Renderings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342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2286000" y="584350"/>
            <a:ext cx="10866420" cy="70673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rgbClr val="074493"/>
                </a:solidFill>
                <a:effectLst/>
                <a:latin typeface="Trebuchet MS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 w="3175" cmpd="sng"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opperplate Gothic Light" panose="020E0507020206020404" pitchFamily="34" charset="0"/>
                <a:ea typeface="+mj-ea"/>
                <a:cs typeface="+mj-cs"/>
              </a:rPr>
              <a:t>Concept Renderings</a:t>
            </a:r>
            <a:endParaRPr kumimoji="0" lang="en-US" sz="3200" b="0" i="0" u="none" strike="noStrike" kern="1200" cap="none" spc="0" normalizeH="0" baseline="0" noProof="0" dirty="0">
              <a:ln w="3175" cmpd="sng"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opperplate Gothic Light" panose="020E0507020206020404" pitchFamily="34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616" y="3733800"/>
            <a:ext cx="2764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opperplate Gothic Light" panose="020E0507020206020404" pitchFamily="34" charset="0"/>
              </a:rPr>
              <a:t>Existing View: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opperplate Gothic Light" panose="020E0507020206020404" pitchFamily="34" charset="0"/>
              </a:rPr>
              <a:t>Unit Type A Courtyard</a:t>
            </a:r>
            <a:endParaRPr lang="en-US" sz="1400" dirty="0">
              <a:solidFill>
                <a:prstClr val="black"/>
              </a:solidFill>
              <a:latin typeface="Copperplate Gothic Light" panose="020E0507020206020404" pitchFamily="34" charset="0"/>
            </a:endParaRPr>
          </a:p>
        </p:txBody>
      </p:sp>
      <p:pic>
        <p:nvPicPr>
          <p:cNvPr id="7" name="Picture 3" descr="C:\Users\Owner\Desktop\McCarley\Type A Still - Re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20" y="2943608"/>
            <a:ext cx="6049980" cy="29659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Owner\Desktop\McCarley\DSC054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38125"/>
            <a:ext cx="2666673" cy="19996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05400" y="58674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opperplate Gothic Light" panose="020E0507020206020404" pitchFamily="34" charset="0"/>
              </a:rPr>
              <a:t>Concept View: 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opperplate Gothic Light" panose="020E0507020206020404" pitchFamily="34" charset="0"/>
              </a:rPr>
              <a:t>Unit Type A Courtyard View</a:t>
            </a:r>
          </a:p>
        </p:txBody>
      </p:sp>
    </p:spTree>
    <p:extLst>
      <p:ext uri="{BB962C8B-B14F-4D97-AF65-F5344CB8AC3E}">
        <p14:creationId xmlns:p14="http://schemas.microsoft.com/office/powerpoint/2010/main" val="12497836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1"/>
          </p:nvPr>
        </p:nvSpPr>
        <p:spPr>
          <a:xfrm>
            <a:off x="381000" y="685800"/>
            <a:ext cx="6400800" cy="636494"/>
          </a:xfrm>
        </p:spPr>
        <p:txBody>
          <a:bodyPr>
            <a:normAutofit/>
          </a:bodyPr>
          <a:lstStyle/>
          <a:p>
            <a:r>
              <a:rPr lang="en-US" sz="3200" dirty="0">
                <a:ln w="3175" cmpd="sng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opperplate Gothic Light" panose="020E0507020206020404" pitchFamily="34" charset="0"/>
                <a:ea typeface="+mj-ea"/>
                <a:cs typeface="+mj-cs"/>
              </a:rPr>
              <a:t>Concept Renderings</a:t>
            </a:r>
            <a:endParaRPr lang="en-US" dirty="0"/>
          </a:p>
        </p:txBody>
      </p:sp>
      <p:pic>
        <p:nvPicPr>
          <p:cNvPr id="5" name="Picture 2" descr="C:\Users\Owner\Desktop\McCarley\Type New - Front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576" y="1651933"/>
            <a:ext cx="4995424" cy="24489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Owner\Desktop\McCarley\Type New - Fro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9" y="4201922"/>
            <a:ext cx="5417931" cy="26560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15000" y="53340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opperplate Gothic Light" panose="020E0507020206020404" pitchFamily="34" charset="0"/>
              </a:rPr>
              <a:t>Concept View: 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opperplate Gothic Light" panose="020E0507020206020404" pitchFamily="34" charset="0"/>
              </a:rPr>
              <a:t>New Unit Front Entry views</a:t>
            </a:r>
          </a:p>
        </p:txBody>
      </p:sp>
    </p:spTree>
    <p:extLst>
      <p:ext uri="{BB962C8B-B14F-4D97-AF65-F5344CB8AC3E}">
        <p14:creationId xmlns:p14="http://schemas.microsoft.com/office/powerpoint/2010/main" val="1378951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n w="3175" cmpd="sng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opperplate Gothic Light" panose="020E0507020206020404" pitchFamily="34" charset="0"/>
              </a:rPr>
              <a:t>Concept Renderings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4630382"/>
            <a:ext cx="3505200" cy="762000"/>
          </a:xfrm>
        </p:spPr>
        <p:txBody>
          <a:bodyPr/>
          <a:lstStyle/>
          <a:p>
            <a:pPr marL="0" lvl="0" indent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1800" dirty="0">
                <a:solidFill>
                  <a:prstClr val="black"/>
                </a:solidFill>
                <a:latin typeface="Copperplate Gothic Light" panose="020E0507020206020404" pitchFamily="34" charset="0"/>
              </a:rPr>
              <a:t>Concept View: </a:t>
            </a:r>
          </a:p>
          <a:p>
            <a:pPr marL="0" lvl="0" indent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1800" dirty="0">
                <a:solidFill>
                  <a:prstClr val="black"/>
                </a:solidFill>
                <a:latin typeface="Copperplate Gothic Light" panose="020E0507020206020404" pitchFamily="34" charset="0"/>
              </a:rPr>
              <a:t>New Unit Courtyard view</a:t>
            </a:r>
          </a:p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1"/>
          </p:nvPr>
        </p:nvSpPr>
        <p:spPr>
          <a:xfrm>
            <a:off x="407894" y="1421394"/>
            <a:ext cx="4240306" cy="559806"/>
          </a:xfrm>
        </p:spPr>
        <p:txBody>
          <a:bodyPr>
            <a:normAutofit fontScale="92500" lnSpcReduction="10000"/>
          </a:bodyPr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800" dirty="0">
                <a:solidFill>
                  <a:prstClr val="black"/>
                </a:solidFill>
                <a:latin typeface="Copperplate Gothic Light" panose="020E0507020206020404" pitchFamily="34" charset="0"/>
              </a:rPr>
              <a:t>Concept View: </a:t>
            </a:r>
          </a:p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800" dirty="0">
                <a:solidFill>
                  <a:prstClr val="black"/>
                </a:solidFill>
                <a:latin typeface="Copperplate Gothic Light" panose="020E0507020206020404" pitchFamily="34" charset="0"/>
              </a:rPr>
              <a:t>New &amp; Existing Unit Street view</a:t>
            </a:r>
          </a:p>
          <a:p>
            <a:endParaRPr lang="en-US" dirty="0"/>
          </a:p>
        </p:txBody>
      </p:sp>
      <p:pic>
        <p:nvPicPr>
          <p:cNvPr id="5" name="Picture 2" descr="C:\Users\Owner\Desktop\McCarley\Type New - Re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947" y="1828800"/>
            <a:ext cx="4525849" cy="2218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Owner\Desktop\McCarley\View from inner ro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42129"/>
            <a:ext cx="4529368" cy="22204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796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n w="3175" cmpd="sng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opperplate Gothic Light" panose="020E0507020206020404" pitchFamily="34" charset="0"/>
              </a:rPr>
              <a:t>Building Concept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448" y="1942424"/>
            <a:ext cx="3862109" cy="685800"/>
          </a:xfrm>
        </p:spPr>
        <p:txBody>
          <a:bodyPr/>
          <a:lstStyle/>
          <a:p>
            <a:pPr marL="0" lvl="0" indent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1800" dirty="0">
                <a:solidFill>
                  <a:prstClr val="black"/>
                </a:solidFill>
                <a:latin typeface="Copperplate Gothic Light" panose="020E0507020206020404" pitchFamily="34" charset="0"/>
              </a:rPr>
              <a:t>Unit Type A Renovation Concept – 1</a:t>
            </a:r>
            <a:r>
              <a:rPr lang="en-US" sz="1800" baseline="30000" dirty="0">
                <a:solidFill>
                  <a:prstClr val="black"/>
                </a:solidFill>
                <a:latin typeface="Copperplate Gothic Light" panose="020E0507020206020404" pitchFamily="34" charset="0"/>
              </a:rPr>
              <a:t>st</a:t>
            </a:r>
            <a:r>
              <a:rPr lang="en-US" sz="1800" dirty="0">
                <a:solidFill>
                  <a:prstClr val="black"/>
                </a:solidFill>
                <a:latin typeface="Copperplate Gothic Light" panose="020E0507020206020404" pitchFamily="34" charset="0"/>
              </a:rPr>
              <a:t> Floor Plan</a:t>
            </a:r>
          </a:p>
          <a:p>
            <a:endParaRPr lang="en-US" dirty="0"/>
          </a:p>
        </p:txBody>
      </p:sp>
      <p:pic>
        <p:nvPicPr>
          <p:cNvPr id="5" name="Picture 3" descr="C:\Users\Owner\Desktop\McCarley\first floor plan propos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309" y="1228208"/>
            <a:ext cx="4596091" cy="1977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Owner\Desktop\McCarley\First Floor plan exist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65" y="3728713"/>
            <a:ext cx="4615689" cy="17236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4092" y="4806043"/>
            <a:ext cx="3856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opperplate Gothic Light" panose="020E0507020206020404" pitchFamily="34" charset="0"/>
              </a:rPr>
              <a:t>Existing Unit Type A – 1</a:t>
            </a:r>
            <a:r>
              <a:rPr lang="en-US" sz="1800" baseline="30000" dirty="0">
                <a:solidFill>
                  <a:prstClr val="black"/>
                </a:solidFill>
                <a:latin typeface="Copperplate Gothic Light" panose="020E0507020206020404" pitchFamily="34" charset="0"/>
              </a:rPr>
              <a:t>st</a:t>
            </a:r>
            <a:r>
              <a:rPr lang="en-US" sz="1800" dirty="0">
                <a:solidFill>
                  <a:prstClr val="black"/>
                </a:solidFill>
                <a:latin typeface="Copperplate Gothic Light" panose="020E0507020206020404" pitchFamily="34" charset="0"/>
              </a:rPr>
              <a:t> Floor Plan</a:t>
            </a:r>
          </a:p>
        </p:txBody>
      </p:sp>
    </p:spTree>
    <p:extLst>
      <p:ext uri="{BB962C8B-B14F-4D97-AF65-F5344CB8AC3E}">
        <p14:creationId xmlns:p14="http://schemas.microsoft.com/office/powerpoint/2010/main" val="2359179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27652" name="Picture 2" descr="C:\Users\Dawna\Desktop\7_-_BNMC~FB_Businesses_by_Employees[1] co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wipe dir="r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n w="3175" cmpd="sng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opperplate Gothic Light" panose="020E0507020206020404" pitchFamily="34" charset="0"/>
              </a:rPr>
              <a:t>Building Concept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163"/>
            <a:ext cx="3581400" cy="655637"/>
          </a:xfrm>
        </p:spPr>
        <p:txBody>
          <a:bodyPr/>
          <a:lstStyle/>
          <a:p>
            <a:pPr marL="0" lvl="0" indent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1400" dirty="0">
                <a:solidFill>
                  <a:prstClr val="black"/>
                </a:solidFill>
                <a:latin typeface="Copperplate Gothic Light" panose="020E0507020206020404" pitchFamily="34" charset="0"/>
              </a:rPr>
              <a:t>Unit Type A Renovation Concept – 2</a:t>
            </a:r>
            <a:r>
              <a:rPr lang="en-US" sz="1400" baseline="30000" dirty="0">
                <a:solidFill>
                  <a:prstClr val="black"/>
                </a:solidFill>
                <a:latin typeface="Copperplate Gothic Light" panose="020E0507020206020404" pitchFamily="34" charset="0"/>
              </a:rPr>
              <a:t>nd</a:t>
            </a:r>
            <a:r>
              <a:rPr lang="en-US" sz="1400" dirty="0">
                <a:solidFill>
                  <a:prstClr val="black"/>
                </a:solidFill>
                <a:latin typeface="Copperplate Gothic Light" panose="020E0507020206020404" pitchFamily="34" charset="0"/>
              </a:rPr>
              <a:t> Floor Plan</a:t>
            </a:r>
          </a:p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1"/>
          </p:nvPr>
        </p:nvSpPr>
        <p:spPr>
          <a:xfrm>
            <a:off x="152400" y="4531741"/>
            <a:ext cx="3676571" cy="337784"/>
          </a:xfrm>
        </p:spPr>
        <p:txBody>
          <a:bodyPr>
            <a:normAutofit fontScale="70000" lnSpcReduction="20000"/>
          </a:bodyPr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800" dirty="0">
                <a:solidFill>
                  <a:prstClr val="black"/>
                </a:solidFill>
                <a:latin typeface="Copperplate Gothic Light" panose="020E0507020206020404" pitchFamily="34" charset="0"/>
              </a:rPr>
              <a:t>Existing Unit Type A – 2nd Floor Plan</a:t>
            </a:r>
          </a:p>
          <a:p>
            <a:endParaRPr lang="en-US" dirty="0"/>
          </a:p>
        </p:txBody>
      </p:sp>
      <p:pic>
        <p:nvPicPr>
          <p:cNvPr id="5" name="Picture 3" descr="C:\Users\Owner\Desktop\McCarley\second floor plan propos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790" y="1225052"/>
            <a:ext cx="5006754" cy="20515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Owner\Desktop\McCarley\second floor plan exist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971" y="3896558"/>
            <a:ext cx="4934029" cy="17422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630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n w="3175" cmpd="sng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opperplate Gothic Light" panose="020E0507020206020404" pitchFamily="34" charset="0"/>
              </a:rPr>
              <a:t>Building Concept Plans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1"/>
          </p:nvPr>
        </p:nvSpPr>
        <p:spPr>
          <a:xfrm>
            <a:off x="1295400" y="5715000"/>
            <a:ext cx="6400800" cy="337784"/>
          </a:xfrm>
        </p:spPr>
        <p:txBody>
          <a:bodyPr/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600" dirty="0">
                <a:solidFill>
                  <a:prstClr val="black"/>
                </a:solidFill>
                <a:latin typeface="Copperplate Gothic Light" panose="020E0507020206020404" pitchFamily="34" charset="0"/>
              </a:rPr>
              <a:t>Unit Type New Construction Concept 1</a:t>
            </a:r>
            <a:r>
              <a:rPr lang="en-US" sz="1600" baseline="30000" dirty="0">
                <a:solidFill>
                  <a:prstClr val="black"/>
                </a:solidFill>
                <a:latin typeface="Copperplate Gothic Light" panose="020E0507020206020404" pitchFamily="34" charset="0"/>
              </a:rPr>
              <a:t>st</a:t>
            </a:r>
            <a:r>
              <a:rPr lang="en-US" sz="1600" dirty="0">
                <a:solidFill>
                  <a:prstClr val="black"/>
                </a:solidFill>
                <a:latin typeface="Copperplate Gothic Light" panose="020E0507020206020404" pitchFamily="34" charset="0"/>
              </a:rPr>
              <a:t> Floor Plan</a:t>
            </a:r>
          </a:p>
          <a:p>
            <a:endParaRPr lang="en-US" dirty="0"/>
          </a:p>
        </p:txBody>
      </p:sp>
      <p:pic>
        <p:nvPicPr>
          <p:cNvPr id="5" name="Picture 2" descr="C:\Users\Owner\Desktop\McCarley\first floor plan N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37" y="1828800"/>
            <a:ext cx="6931007" cy="37640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6772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wner\Desktop\McCarley\second floor plan N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37355"/>
            <a:ext cx="7467600" cy="37392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71600" y="5715000"/>
            <a:ext cx="6248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pperplate Gothic Light" panose="020E0507020206020404" pitchFamily="34" charset="0"/>
              </a:rPr>
              <a:t>Unit Type New Construction Concept 2nd Floor Plan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609600"/>
            <a:ext cx="7371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0" cap="none" spc="0" normalizeH="0" baseline="0" noProof="0" dirty="0" smtClean="0">
                <a:ln w="3175" cmpd="sng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pperplate Gothic Light" panose="020E0507020206020404" pitchFamily="34" charset="0"/>
                <a:ea typeface="+mj-ea"/>
                <a:cs typeface="+mj-cs"/>
              </a:rPr>
              <a:t>Building Concept Plans</a:t>
            </a:r>
            <a:endParaRPr kumimoji="0" lang="en-US" sz="1800" b="0" i="0" u="sng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63902375"/>
      </p:ext>
    </p:extLst>
  </p:cSld>
  <p:clrMapOvr>
    <a:masterClrMapping/>
  </p:clrMapOvr>
  <p:transition spd="slow" advClick="0" advTm="10000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20044"/>
            <a:ext cx="9144000" cy="615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457200" fontAlgn="auto">
              <a:spcBef>
                <a:spcPct val="20000"/>
              </a:spcBef>
              <a:spcAft>
                <a:spcPts val="600"/>
              </a:spcAft>
              <a:buClr>
                <a:srgbClr val="4F81BD"/>
              </a:buClr>
              <a:buSzPct val="115000"/>
              <a:buFont typeface="Arial"/>
              <a:buChar char="•"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/>
              </a:rPr>
              <a:t>Built in 1978, the 150-unit apartment complex has not received any significant facelift or interior upgrade since being completed. The </a:t>
            </a:r>
            <a:r>
              <a:rPr lang="en-US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Garamond"/>
              </a:rPr>
              <a:t>McCarley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/>
              </a:rPr>
              <a:t> Gardens revitalization will consist of a multi-phase reconstruction of infrastructure, landscape, new mechanical systems, flooring, roofing, windows, interiors, etc.  The </a:t>
            </a:r>
            <a:r>
              <a:rPr lang="en-US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Garamond"/>
              </a:rPr>
              <a:t>McCarley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/>
              </a:rPr>
              <a:t> Gardens revitalization with be a complete renovation of the existing units/property which will rejuvenate the spaces and create a more walkable neighborhood with a more appealing aesthetic to allow for the project to successfully live on for the next 40 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/>
              </a:rPr>
              <a:t>years, </a:t>
            </a:r>
            <a:r>
              <a:rPr lang="en-US" sz="2400" dirty="0" smtClean="0">
                <a:solidFill>
                  <a:srgbClr val="262626"/>
                </a:solidFill>
                <a:latin typeface="Garamond" panose="02020404030301010803" pitchFamily="18" charset="0"/>
              </a:rPr>
              <a:t>[projected </a:t>
            </a:r>
            <a:r>
              <a:rPr lang="en-US" sz="2400" dirty="0">
                <a:solidFill>
                  <a:srgbClr val="262626"/>
                </a:solidFill>
                <a:latin typeface="Garamond" panose="02020404030301010803" pitchFamily="18" charset="0"/>
              </a:rPr>
              <a:t>construction cost forty million dollars]. </a:t>
            </a: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/>
              </a:rPr>
              <a:t> </a:t>
            </a:r>
            <a:endParaRPr lang="en-US" sz="2000" dirty="0">
              <a:solidFill>
                <a:prstClr val="black">
                  <a:lumMod val="85000"/>
                  <a:lumOff val="15000"/>
                </a:prstClr>
              </a:solidFill>
              <a:latin typeface="Garamond"/>
            </a:endParaRPr>
          </a:p>
          <a:p>
            <a:pPr marL="285750" lvl="0" indent="-285750" defTabSz="457200" fontAlgn="auto">
              <a:spcBef>
                <a:spcPct val="20000"/>
              </a:spcBef>
              <a:spcAft>
                <a:spcPts val="600"/>
              </a:spcAft>
              <a:buClr>
                <a:srgbClr val="4F81BD"/>
              </a:buClr>
              <a:buSzPct val="115000"/>
              <a:buFont typeface="Arial"/>
              <a:buChar char="•"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/>
              </a:rPr>
              <a:t>Sinatra and Company will co-develop this project with the Oak Michigan Development Corporation, the long-time owner of </a:t>
            </a:r>
            <a:r>
              <a:rPr lang="en-US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Garamond"/>
              </a:rPr>
              <a:t>McCarley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/>
              </a:rPr>
              <a:t> Gardens apartments and work with community leaders and residents to create the best course of action. </a:t>
            </a:r>
            <a:r>
              <a:rPr lang="en-US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Garamond"/>
              </a:rPr>
              <a:t>McCarley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/>
              </a:rPr>
              <a:t> Gardens is representative of Sinatra and Company Real Estate’s commitment to Community Redevelopment Impact Investing to foster quality affordable housing in Buffalo.</a:t>
            </a:r>
            <a:endParaRPr lang="en-US" sz="2000" dirty="0">
              <a:solidFill>
                <a:prstClr val="black">
                  <a:lumMod val="85000"/>
                  <a:lumOff val="15000"/>
                </a:prstClr>
              </a:solidFill>
              <a:latin typeface="Garamon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413757"/>
            <a:ext cx="26452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u="sng" kern="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Narrative</a:t>
            </a:r>
          </a:p>
        </p:txBody>
      </p:sp>
    </p:spTree>
    <p:extLst>
      <p:ext uri="{BB962C8B-B14F-4D97-AF65-F5344CB8AC3E}">
        <p14:creationId xmlns:p14="http://schemas.microsoft.com/office/powerpoint/2010/main" val="250612433"/>
      </p:ext>
    </p:extLst>
  </p:cSld>
  <p:clrMapOvr>
    <a:masterClrMapping/>
  </p:clrMapOvr>
  <p:transition spd="slow" advClick="0" advTm="10000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12031"/>
            <a:ext cx="7543800" cy="584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93425"/>
      </p:ext>
    </p:extLst>
  </p:cSld>
  <p:clrMapOvr>
    <a:masterClrMapping/>
  </p:clrMapOvr>
  <p:transition spd="slow" advClick="0" advTm="10000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14400"/>
            <a:ext cx="834888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17979"/>
      </p:ext>
    </p:extLst>
  </p:cSld>
  <p:clrMapOvr>
    <a:masterClrMapping/>
  </p:clrMapOvr>
  <p:transition spd="slow" advClick="0" advTm="10000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066800"/>
            <a:ext cx="9067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The </a:t>
            </a:r>
            <a:r>
              <a:rPr lang="en-US" sz="2800" i="1" dirty="0">
                <a:solidFill>
                  <a:srgbClr val="000000"/>
                </a:solidFill>
                <a:latin typeface="Calibri,Italic"/>
              </a:rPr>
              <a:t>Tree of 40 Fruit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is an ongoing series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of hybridized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fruit trees by contemporary artist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Sam Van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</a:rPr>
              <a:t>Aken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 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Each unique </a:t>
            </a:r>
            <a:r>
              <a:rPr lang="en-US" sz="2800" i="1" dirty="0">
                <a:solidFill>
                  <a:srgbClr val="000000"/>
                </a:solidFill>
                <a:latin typeface="Calibri,Italic"/>
              </a:rPr>
              <a:t>Tree of 40 Fruit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grows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over forty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different types of stone fruit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including peaches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, plums, apricots, nectarines, cherries,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and almonds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. Sculpted through the process of grafting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the </a:t>
            </a:r>
            <a:r>
              <a:rPr lang="en-US" sz="2800" i="1" dirty="0">
                <a:solidFill>
                  <a:srgbClr val="000000"/>
                </a:solidFill>
                <a:latin typeface="Calibri,Italic"/>
              </a:rPr>
              <a:t>Tree of 40 Fruit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blossom in variegated tones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of pink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, crimson and white in spring, and in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summer bear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a multitude of fruit. Primarily composed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of native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and antique varieties the </a:t>
            </a:r>
            <a:r>
              <a:rPr lang="en-US" sz="2800" i="1" dirty="0">
                <a:solidFill>
                  <a:srgbClr val="000000"/>
                </a:solidFill>
                <a:latin typeface="Calibri,Italic"/>
              </a:rPr>
              <a:t>Tree of </a:t>
            </a:r>
            <a:r>
              <a:rPr lang="en-US" sz="2800" i="1" dirty="0" smtClean="0">
                <a:solidFill>
                  <a:srgbClr val="000000"/>
                </a:solidFill>
                <a:latin typeface="Calibri,Italic"/>
              </a:rPr>
              <a:t>40 Fruit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are a form of conversation,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preserving heirloom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stone fruit varieties that are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not commercially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produced or available. </a:t>
            </a:r>
            <a:r>
              <a:rPr lang="en-US" sz="2800" b="1" dirty="0">
                <a:solidFill>
                  <a:srgbClr val="0000FF"/>
                </a:solidFill>
                <a:latin typeface="Calibri,Bold"/>
              </a:rPr>
              <a:t>Tree of </a:t>
            </a:r>
            <a:r>
              <a:rPr lang="en-US" sz="2800" b="1" dirty="0" smtClean="0">
                <a:solidFill>
                  <a:srgbClr val="0000FF"/>
                </a:solidFill>
                <a:latin typeface="Calibri,Bold"/>
              </a:rPr>
              <a:t>40 Fruit </a:t>
            </a:r>
            <a:r>
              <a:rPr lang="en-US" sz="2800" b="1" dirty="0">
                <a:solidFill>
                  <a:srgbClr val="0000FF"/>
                </a:solidFill>
                <a:latin typeface="Calibri,Bold"/>
              </a:rPr>
              <a:t>Website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74725620"/>
      </p:ext>
    </p:extLst>
  </p:cSld>
  <p:clrMapOvr>
    <a:masterClrMapping/>
  </p:clrMapOvr>
  <p:transition spd="slow" advClick="0" advTm="10000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8893748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1798"/>
      </p:ext>
    </p:extLst>
  </p:cSld>
  <p:clrMapOvr>
    <a:masterClrMapping/>
  </p:clrMapOvr>
  <p:transition spd="slow" advClick="0" advTm="10000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61035"/>
            <a:ext cx="8610600" cy="55715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685800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Gethsemane Church Design Concept </a:t>
            </a:r>
            <a:r>
              <a:rPr lang="en-US" sz="1600" b="1" dirty="0" smtClean="0"/>
              <a:t>Final </a:t>
            </a:r>
            <a:r>
              <a:rPr lang="en-US" sz="1600" b="1" dirty="0"/>
              <a:t>Print</a:t>
            </a:r>
          </a:p>
        </p:txBody>
      </p:sp>
    </p:spTree>
    <p:extLst>
      <p:ext uri="{BB962C8B-B14F-4D97-AF65-F5344CB8AC3E}">
        <p14:creationId xmlns:p14="http://schemas.microsoft.com/office/powerpoint/2010/main" val="94416210"/>
      </p:ext>
    </p:extLst>
  </p:cSld>
  <p:clrMapOvr>
    <a:masterClrMapping/>
  </p:clrMapOvr>
  <p:transition spd="slow" advClick="0" advTm="10000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8" y="1219200"/>
            <a:ext cx="8631382" cy="5585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762000"/>
            <a:ext cx="594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Gethsemane Church Design Concept Alternative Final Print</a:t>
            </a:r>
          </a:p>
        </p:txBody>
      </p:sp>
    </p:spTree>
    <p:extLst>
      <p:ext uri="{BB962C8B-B14F-4D97-AF65-F5344CB8AC3E}">
        <p14:creationId xmlns:p14="http://schemas.microsoft.com/office/powerpoint/2010/main" val="3418241479"/>
      </p:ext>
    </p:extLst>
  </p:cSld>
  <p:clrMapOvr>
    <a:masterClrMapping/>
  </p:clrMapOvr>
  <p:transition spd="slow" advClick="0" advTm="10000">
    <p:wipe dir="r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28676" name="Picture 2" descr="C:\Users\Dawna\Desktop\5_-_BNMC~FB_Businesses[2] co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9144000" cy="679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wipe dir="r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ln w="1905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Fruit Belt Eastside</a:t>
            </a:r>
            <a:br>
              <a:rPr lang="en-US" sz="4000" b="1" dirty="0" smtClean="0">
                <a:ln w="1905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4000" b="1" dirty="0" smtClean="0">
                <a:ln w="1905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Community Development Project</a:t>
            </a:r>
            <a:br>
              <a:rPr lang="en-US" sz="4000" b="1" dirty="0" smtClean="0">
                <a:ln w="1905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0"/>
            <a:ext cx="8839200" cy="4389437"/>
          </a:xfrm>
        </p:spPr>
        <p:txBody>
          <a:bodyPr/>
          <a:lstStyle/>
          <a:p>
            <a:pPr>
              <a:buNone/>
            </a:pPr>
            <a:r>
              <a:rPr lang="en-US" sz="2400" b="1" dirty="0" smtClean="0">
                <a:latin typeface="Calibri" pitchFamily="34" charset="0"/>
              </a:rPr>
              <a:t>Overseer Dr. Michael Chapman, Pastor</a:t>
            </a:r>
          </a:p>
          <a:p>
            <a:pPr>
              <a:buNone/>
            </a:pPr>
            <a:r>
              <a:rPr lang="en-US" sz="2400" b="1" dirty="0" smtClean="0">
                <a:latin typeface="Calibri" pitchFamily="34" charset="0"/>
              </a:rPr>
              <a:t>Corporate President &amp; CEO</a:t>
            </a:r>
          </a:p>
          <a:p>
            <a:pPr>
              <a:lnSpc>
                <a:spcPct val="150000"/>
              </a:lnSpc>
              <a:buNone/>
            </a:pPr>
            <a:r>
              <a:rPr lang="en-US" sz="2400" dirty="0" smtClean="0">
                <a:latin typeface="Calibri" pitchFamily="34" charset="0"/>
              </a:rPr>
              <a:t>St. John Baptist Church              Gethsemane Missionary Baptist Church</a:t>
            </a:r>
          </a:p>
          <a:p>
            <a:pPr>
              <a:buNone/>
            </a:pPr>
            <a:r>
              <a:rPr lang="en-US" sz="2400" dirty="0" smtClean="0">
                <a:latin typeface="Calibri" pitchFamily="34" charset="0"/>
              </a:rPr>
              <a:t>184 Goodell Street                      55 Grape Street</a:t>
            </a:r>
          </a:p>
          <a:p>
            <a:pPr>
              <a:buNone/>
            </a:pPr>
            <a:r>
              <a:rPr lang="en-US" sz="2400" dirty="0" smtClean="0">
                <a:latin typeface="Calibri" pitchFamily="34" charset="0"/>
              </a:rPr>
              <a:t>Buffalo, New York 14204            Buffalo</a:t>
            </a:r>
            <a:r>
              <a:rPr lang="en-US" sz="2400" dirty="0">
                <a:latin typeface="Calibri" pitchFamily="34" charset="0"/>
              </a:rPr>
              <a:t>, New York 14204</a:t>
            </a:r>
          </a:p>
          <a:p>
            <a:pPr>
              <a:buNone/>
            </a:pPr>
            <a:endParaRPr lang="en-US" sz="2400" dirty="0" smtClean="0">
              <a:latin typeface="Calibri" pitchFamily="34" charset="0"/>
            </a:endParaRPr>
          </a:p>
          <a:p>
            <a:pPr>
              <a:buNone/>
            </a:pPr>
            <a:endParaRPr lang="en-US" sz="2400" dirty="0" smtClean="0">
              <a:latin typeface="Calibri" pitchFamily="34" charset="0"/>
            </a:endParaRPr>
          </a:p>
          <a:p>
            <a:pPr>
              <a:buNone/>
            </a:pPr>
            <a:r>
              <a:rPr lang="en-US" sz="2400" dirty="0" smtClean="0">
                <a:latin typeface="Calibri" pitchFamily="34" charset="0"/>
              </a:rPr>
              <a:t>Email:  </a:t>
            </a:r>
            <a:r>
              <a:rPr lang="en-US" sz="2400" dirty="0" smtClean="0">
                <a:latin typeface="Calibri" pitchFamily="34" charset="0"/>
                <a:hlinkClick r:id="rId4"/>
              </a:rPr>
              <a:t>sjbc@stjohnbaptistbuffalo.org</a:t>
            </a:r>
            <a:endParaRPr lang="en-US" sz="2400" dirty="0" smtClean="0">
              <a:latin typeface="Calibri" pitchFamily="34" charset="0"/>
            </a:endParaRPr>
          </a:p>
          <a:p>
            <a:pPr>
              <a:buNone/>
            </a:pPr>
            <a:r>
              <a:rPr lang="en-US" sz="2400" dirty="0" smtClean="0">
                <a:latin typeface="Calibri" pitchFamily="34" charset="0"/>
              </a:rPr>
              <a:t>Website:  </a:t>
            </a:r>
            <a:r>
              <a:rPr lang="en-US" sz="2400" dirty="0" smtClean="0">
                <a:latin typeface="Calibri" pitchFamily="34" charset="0"/>
                <a:hlinkClick r:id="rId5"/>
              </a:rPr>
              <a:t>www.sjbcurbanmodel.org</a:t>
            </a:r>
            <a:endParaRPr lang="en-US" sz="2400" dirty="0" smtClean="0">
              <a:latin typeface="Calibri" pitchFamily="34" charset="0"/>
            </a:endParaRPr>
          </a:p>
          <a:p>
            <a:pPr algn="r">
              <a:buNone/>
            </a:pPr>
            <a:r>
              <a:rPr lang="en-US" sz="2400" dirty="0" smtClean="0">
                <a:latin typeface="Calibri" pitchFamily="34" charset="0"/>
              </a:rPr>
              <a:t>Thank You,</a:t>
            </a:r>
          </a:p>
          <a:p>
            <a:pPr>
              <a:buNone/>
            </a:pPr>
            <a:endParaRPr lang="en-US" sz="24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10000">
    <p:wipe dir="r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25000"/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2"/>
          <p:cNvSpPr>
            <a:spLocks noGrp="1"/>
          </p:cNvSpPr>
          <p:nvPr>
            <p:ph type="title"/>
          </p:nvPr>
        </p:nvSpPr>
        <p:spPr>
          <a:xfrm>
            <a:off x="228600" y="457200"/>
            <a:ext cx="6248400" cy="1676400"/>
          </a:xfrm>
        </p:spPr>
        <p:txBody>
          <a:bodyPr/>
          <a:lstStyle/>
          <a:p>
            <a:pPr eaLnBrk="1" hangingPunct="1"/>
            <a:r>
              <a:rPr lang="en-US" sz="4000" b="1" dirty="0" smtClean="0"/>
              <a:t>St. John Baptist Church </a:t>
            </a:r>
            <a:br>
              <a:rPr lang="en-US" sz="4000" b="1" dirty="0" smtClean="0"/>
            </a:br>
            <a:r>
              <a:rPr lang="en-US" sz="4000" b="1" dirty="0" smtClean="0"/>
              <a:t>90 Years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389437"/>
          </a:xfrm>
        </p:spPr>
        <p:txBody>
          <a:bodyPr/>
          <a:lstStyle/>
          <a:p>
            <a:pPr lvl="0"/>
            <a:r>
              <a:rPr lang="en-US" sz="2400" dirty="0" smtClean="0">
                <a:latin typeface="Calibri" pitchFamily="34" charset="0"/>
              </a:rPr>
              <a:t>Founded in 1927</a:t>
            </a:r>
          </a:p>
          <a:p>
            <a:pPr lvl="0"/>
            <a:r>
              <a:rPr lang="en-US" sz="2400" dirty="0" smtClean="0">
                <a:latin typeface="Calibri" pitchFamily="34" charset="0"/>
              </a:rPr>
              <a:t>Proven record of service to the Community and Congregation</a:t>
            </a:r>
          </a:p>
          <a:p>
            <a:pPr lvl="0"/>
            <a:r>
              <a:rPr lang="en-US" sz="2400" dirty="0" smtClean="0">
                <a:latin typeface="Calibri" pitchFamily="34" charset="0"/>
              </a:rPr>
              <a:t>3500 Member Congregation</a:t>
            </a:r>
          </a:p>
          <a:p>
            <a:pPr lvl="0"/>
            <a:r>
              <a:rPr lang="en-US" sz="2400" dirty="0" smtClean="0">
                <a:latin typeface="Calibri" pitchFamily="34" charset="0"/>
              </a:rPr>
              <a:t>St. John Campus – 45 acre site located in downtown Buffalo </a:t>
            </a:r>
          </a:p>
          <a:p>
            <a:pPr lvl="0"/>
            <a:r>
              <a:rPr lang="en-US" sz="2400" dirty="0" smtClean="0">
                <a:latin typeface="Calibri" pitchFamily="34" charset="0"/>
              </a:rPr>
              <a:t>Currently over $60 Million in facilities</a:t>
            </a:r>
          </a:p>
          <a:p>
            <a:pPr lvl="0"/>
            <a:r>
              <a:rPr lang="en-US" sz="2400" dirty="0" smtClean="0">
                <a:latin typeface="Calibri" pitchFamily="34" charset="0"/>
              </a:rPr>
              <a:t>McCarley Gardens – 150 Unit Housing Complex</a:t>
            </a:r>
          </a:p>
          <a:p>
            <a:pPr lvl="0"/>
            <a:r>
              <a:rPr lang="en-US" sz="2400" dirty="0" smtClean="0">
                <a:latin typeface="Calibri" pitchFamily="34" charset="0"/>
              </a:rPr>
              <a:t>St. John Tower – 150 Unit Senior Citizens Complex</a:t>
            </a:r>
          </a:p>
          <a:p>
            <a:endParaRPr lang="en-US" dirty="0"/>
          </a:p>
        </p:txBody>
      </p:sp>
    </p:spTree>
  </p:cSld>
  <p:clrMapOvr>
    <a:masterClrMapping/>
  </p:clrMapOvr>
  <p:transition spd="slow" advClick="0" advTm="10000">
    <p:wipe dir="r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5000"/>
            <a:lum/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52400" y="1371600"/>
            <a:ext cx="7010400" cy="685800"/>
          </a:xfrm>
        </p:spPr>
        <p:txBody>
          <a:bodyPr/>
          <a:lstStyle/>
          <a:p>
            <a:r>
              <a:rPr lang="en-US" sz="4000" b="1" dirty="0" smtClean="0"/>
              <a:t>St. John Baptist Church </a:t>
            </a:r>
            <a:br>
              <a:rPr lang="en-US" sz="4000" b="1" dirty="0" smtClean="0"/>
            </a:br>
            <a:r>
              <a:rPr lang="en-US" sz="4000" b="1" dirty="0" smtClean="0"/>
              <a:t>90 Years</a:t>
            </a:r>
            <a:endParaRPr lang="en-US" sz="4000" dirty="0" smtClean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003333712"/>
              </p:ext>
            </p:extLst>
          </p:nvPr>
        </p:nvGraphicFramePr>
        <p:xfrm>
          <a:off x="228600" y="2133600"/>
          <a:ext cx="8153400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962400"/>
          </a:xfrm>
        </p:spPr>
        <p:txBody>
          <a:bodyPr/>
          <a:lstStyle/>
          <a:p>
            <a:pPr lvl="0"/>
            <a:r>
              <a:rPr lang="en-US" sz="2000" dirty="0" smtClean="0">
                <a:latin typeface="Calibri" pitchFamily="34" charset="0"/>
              </a:rPr>
              <a:t>St. John Federal Credit Union</a:t>
            </a:r>
          </a:p>
          <a:p>
            <a:pPr lvl="0"/>
            <a:r>
              <a:rPr lang="en-US" sz="2000" dirty="0" smtClean="0">
                <a:latin typeface="Calibri" pitchFamily="34" charset="0"/>
              </a:rPr>
              <a:t>St. John Hospice/Developed in cooperation with Hospice Palliative Care Corporation of Cheektowaga, NY</a:t>
            </a:r>
          </a:p>
          <a:p>
            <a:pPr lvl="0"/>
            <a:r>
              <a:rPr lang="en-US" sz="2000" dirty="0" smtClean="0">
                <a:latin typeface="Calibri" pitchFamily="34" charset="0"/>
              </a:rPr>
              <a:t>7 Single Family Homes Owner Occupied</a:t>
            </a:r>
          </a:p>
          <a:p>
            <a:pPr lvl="0"/>
            <a:r>
              <a:rPr lang="en-US" sz="2000" dirty="0" smtClean="0">
                <a:latin typeface="Calibri" pitchFamily="34" charset="0"/>
              </a:rPr>
              <a:t>Aloma D. Johnson Fruit-Belt Community Charter School</a:t>
            </a:r>
          </a:p>
          <a:p>
            <a:pPr lvl="0"/>
            <a:r>
              <a:rPr lang="en-US" sz="2000" dirty="0" smtClean="0">
                <a:latin typeface="Calibri" pitchFamily="34" charset="0"/>
              </a:rPr>
              <a:t>St. John Christian Academy</a:t>
            </a:r>
          </a:p>
          <a:p>
            <a:pPr lvl="0"/>
            <a:r>
              <a:rPr lang="en-US" sz="2000" dirty="0" smtClean="0">
                <a:latin typeface="Calibri" pitchFamily="34" charset="0"/>
              </a:rPr>
              <a:t>The Rev. Dr. Bennett W. Smith, Sr. Family Life Center</a:t>
            </a:r>
          </a:p>
          <a:p>
            <a:pPr lvl="0"/>
            <a:r>
              <a:rPr lang="en-US" sz="2000" dirty="0" smtClean="0">
                <a:latin typeface="Calibri" pitchFamily="34" charset="0"/>
              </a:rPr>
              <a:t>28 Multi Family Rental Residences</a:t>
            </a:r>
          </a:p>
          <a:p>
            <a:pPr lvl="0"/>
            <a:r>
              <a:rPr lang="en-US" sz="2000" dirty="0" smtClean="0">
                <a:latin typeface="Calibri" pitchFamily="34" charset="0"/>
              </a:rPr>
              <a:t>Gethsemane Missionary Baptist Church</a:t>
            </a:r>
          </a:p>
          <a:p>
            <a:pPr lvl="0"/>
            <a:r>
              <a:rPr lang="en-US" sz="2000" dirty="0" smtClean="0">
                <a:latin typeface="Calibri" pitchFamily="34" charset="0"/>
              </a:rPr>
              <a:t>Gethsemane Reality Corporation</a:t>
            </a:r>
          </a:p>
          <a:p>
            <a:pPr lvl="0"/>
            <a:r>
              <a:rPr lang="en-US" sz="2000" dirty="0" smtClean="0">
                <a:latin typeface="Calibri" pitchFamily="34" charset="0"/>
              </a:rPr>
              <a:t>Gethsemane Foundation</a:t>
            </a:r>
          </a:p>
          <a:p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St. John Organizational Chart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endParaRPr lang="en-US" dirty="0" smtClean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28600" y="1905000"/>
          <a:ext cx="8458200" cy="461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Acrobat Document" r:id="rId5" imgW="12805560" imgH="7786800" progId="AcroExch.Document.7">
                  <p:embed/>
                </p:oleObj>
              </mc:Choice>
              <mc:Fallback>
                <p:oleObj name="Acrobat Document" r:id="rId5" imgW="12805560" imgH="7786800" progId="AcroExch.Document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05000"/>
                        <a:ext cx="8458200" cy="461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Click="0" advTm="10000">
    <p:wipe dir="r"/>
    <p:sndAc>
      <p:stSnd>
        <p:snd r:embed="rId4" name="click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3124200"/>
          <a:ext cx="8229600" cy="274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29875046"/>
              </p:ext>
            </p:extLst>
          </p:nvPr>
        </p:nvGraphicFramePr>
        <p:xfrm>
          <a:off x="381000" y="2057400"/>
          <a:ext cx="82296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6" name="Rectangle 5"/>
          <p:cNvSpPr/>
          <p:nvPr/>
        </p:nvSpPr>
        <p:spPr>
          <a:xfrm>
            <a:off x="152400" y="685800"/>
            <a:ext cx="8153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Calibri" pitchFamily="34" charset="0"/>
              </a:rPr>
              <a:t>St. John Baptist Church </a:t>
            </a:r>
            <a:br>
              <a:rPr lang="en-US" sz="4000" b="1" dirty="0" smtClean="0">
                <a:latin typeface="Calibri" pitchFamily="34" charset="0"/>
              </a:rPr>
            </a:br>
            <a:r>
              <a:rPr lang="en-US" sz="4000" b="1" dirty="0" smtClean="0">
                <a:latin typeface="Calibri" pitchFamily="34" charset="0"/>
              </a:rPr>
              <a:t>90 Years</a:t>
            </a:r>
            <a:endParaRPr lang="en-US" sz="40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10000">
    <p:wipe dir="r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ustom 4">
      <a:dk1>
        <a:srgbClr val="262626"/>
      </a:dk1>
      <a:lt1>
        <a:sysClr val="window" lastClr="FFFFFF"/>
      </a:lt1>
      <a:dk2>
        <a:srgbClr val="262626"/>
      </a:dk2>
      <a:lt2>
        <a:srgbClr val="262626"/>
      </a:lt2>
      <a:accent1>
        <a:srgbClr val="791116"/>
      </a:accent1>
      <a:accent2>
        <a:srgbClr val="791116"/>
      </a:accent2>
      <a:accent3>
        <a:srgbClr val="B51921"/>
      </a:accent3>
      <a:accent4>
        <a:srgbClr val="510B0F"/>
      </a:accent4>
      <a:accent5>
        <a:srgbClr val="AD1720"/>
      </a:accent5>
      <a:accent6>
        <a:srgbClr val="510B0F"/>
      </a:accent6>
      <a:hlink>
        <a:srgbClr val="000000"/>
      </a:hlink>
      <a:folHlink>
        <a:srgbClr val="00000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10376</TotalTime>
  <Words>2093</Words>
  <Application>Microsoft Office PowerPoint</Application>
  <PresentationFormat>On-screen Show (4:3)</PresentationFormat>
  <Paragraphs>389</Paragraphs>
  <Slides>50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5" baseType="lpstr">
      <vt:lpstr>Arial</vt:lpstr>
      <vt:lpstr>Calibri</vt:lpstr>
      <vt:lpstr>Calibri,Bold</vt:lpstr>
      <vt:lpstr>Calibri,Italic</vt:lpstr>
      <vt:lpstr>Cambria</vt:lpstr>
      <vt:lpstr>Constantia</vt:lpstr>
      <vt:lpstr>Copperplate Gothic Light</vt:lpstr>
      <vt:lpstr>Garamond</vt:lpstr>
      <vt:lpstr>Times New Roman</vt:lpstr>
      <vt:lpstr>Trebuchet MS</vt:lpstr>
      <vt:lpstr>Verdana</vt:lpstr>
      <vt:lpstr>Wingdings</vt:lpstr>
      <vt:lpstr>Wingdings 2</vt:lpstr>
      <vt:lpstr>Flow</vt:lpstr>
      <vt:lpstr>Acrobat Document</vt:lpstr>
      <vt:lpstr>PowerPoint Presentation</vt:lpstr>
      <vt:lpstr>Education and Grantsmanship</vt:lpstr>
      <vt:lpstr>PowerPoint Presentation</vt:lpstr>
      <vt:lpstr>PowerPoint Presentation</vt:lpstr>
      <vt:lpstr>PowerPoint Presentation</vt:lpstr>
      <vt:lpstr>St. John Baptist Church  90 Years</vt:lpstr>
      <vt:lpstr>St. John Baptist Church  90 Years</vt:lpstr>
      <vt:lpstr>St. John Organizational Chart</vt:lpstr>
      <vt:lpstr>PowerPoint Presentation</vt:lpstr>
      <vt:lpstr>PowerPoint Presentation</vt:lpstr>
      <vt:lpstr>St John Fruit Belt CDC High Street Commercial Development Project Memorandums Of Understanding (MOU’s)</vt:lpstr>
      <vt:lpstr>St John Fruit Belt CDC High Street Commercial Development Project Memorandums Of Understanding (MOU’s)</vt:lpstr>
      <vt:lpstr>St John Fruit Belt CDC High Street Commercial Development Project Memorandums Of Understanding (MOU’s)</vt:lpstr>
      <vt:lpstr>St John Fruit Belt CDC High Street Commercial Development Project Memorandums Of Understanding (MOU’s)</vt:lpstr>
      <vt:lpstr>PowerPoint Presentation</vt:lpstr>
      <vt:lpstr>GOALS</vt:lpstr>
      <vt:lpstr>      Future  Projects               </vt:lpstr>
      <vt:lpstr>St John Village Corporations </vt:lpstr>
      <vt:lpstr>St John Village Corporations </vt:lpstr>
      <vt:lpstr>Community Benefits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Fruit Belt Eastside  Leadership &amp; Business Academy</vt:lpstr>
      <vt:lpstr>Leadership &amp; Business Academy Saturday Program</vt:lpstr>
      <vt:lpstr>Existing Site</vt:lpstr>
      <vt:lpstr>Site Plan – Concept Layout</vt:lpstr>
      <vt:lpstr>PowerPoint Presentation</vt:lpstr>
      <vt:lpstr>Concept Renderings </vt:lpstr>
      <vt:lpstr>PowerPoint Presentation</vt:lpstr>
      <vt:lpstr>PowerPoint Presentation</vt:lpstr>
      <vt:lpstr>PowerPoint Presentation</vt:lpstr>
      <vt:lpstr>Concept Renderings</vt:lpstr>
      <vt:lpstr>Building Concept Plans</vt:lpstr>
      <vt:lpstr>Building Concept Plans</vt:lpstr>
      <vt:lpstr>Building Concept Plans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Fruit Belt Eastside Community Development Project </vt:lpstr>
    </vt:vector>
  </TitlesOfParts>
  <Company>Deftones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FRUIT BELT/EAST SIDE COMMUNITY DEVELOPMENT PROJECT</dc:title>
  <dc:creator>Ina Chapman</dc:creator>
  <cp:lastModifiedBy>Ina Chapman</cp:lastModifiedBy>
  <cp:revision>391</cp:revision>
  <cp:lastPrinted>2017-07-07T20:01:46Z</cp:lastPrinted>
  <dcterms:created xsi:type="dcterms:W3CDTF">2009-04-28T22:45:39Z</dcterms:created>
  <dcterms:modified xsi:type="dcterms:W3CDTF">2017-09-20T15:37:49Z</dcterms:modified>
</cp:coreProperties>
</file>